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3" d="100"/>
          <a:sy n="63" d="100"/>
        </p:scale>
        <p:origin x="6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BBFDE1-3D9A-40EB-A066-4D5584DB85B0}"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409469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BBFDE1-3D9A-40EB-A066-4D5584DB85B0}"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93167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BBFDE1-3D9A-40EB-A066-4D5584DB85B0}"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158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BBFDE1-3D9A-40EB-A066-4D5584DB85B0}"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57373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BBFDE1-3D9A-40EB-A066-4D5584DB85B0}"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5726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BBFDE1-3D9A-40EB-A066-4D5584DB85B0}"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104726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BBFDE1-3D9A-40EB-A066-4D5584DB85B0}" type="datetimeFigureOut">
              <a:rPr lang="en-GB" smtClean="0"/>
              <a:t>09/01/2025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39796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BBFDE1-3D9A-40EB-A066-4D5584DB85B0}" type="datetimeFigureOut">
              <a:rPr lang="en-GB" smtClean="0"/>
              <a:t>09/01/2025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106566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BFDE1-3D9A-40EB-A066-4D5584DB85B0}" type="datetimeFigureOut">
              <a:rPr lang="en-GB" smtClean="0"/>
              <a:t>09/01/2025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93240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BBFDE1-3D9A-40EB-A066-4D5584DB85B0}"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4251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BBFDE1-3D9A-40EB-A066-4D5584DB85B0}"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22634A-9ADB-479D-ADF4-A7DD8AF94C67}" type="slidenum">
              <a:rPr lang="en-GB" smtClean="0"/>
              <a:t>‹#›</a:t>
            </a:fld>
            <a:endParaRPr lang="en-GB"/>
          </a:p>
        </p:txBody>
      </p:sp>
    </p:spTree>
    <p:extLst>
      <p:ext uri="{BB962C8B-B14F-4D97-AF65-F5344CB8AC3E}">
        <p14:creationId xmlns:p14="http://schemas.microsoft.com/office/powerpoint/2010/main" val="30356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BFDE1-3D9A-40EB-A066-4D5584DB85B0}" type="datetimeFigureOut">
              <a:rPr lang="en-GB" smtClean="0"/>
              <a:t>09/01/2025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2634A-9ADB-479D-ADF4-A7DD8AF94C67}" type="slidenum">
              <a:rPr lang="en-GB" smtClean="0"/>
              <a:t>‹#›</a:t>
            </a:fld>
            <a:endParaRPr lang="en-GB"/>
          </a:p>
        </p:txBody>
      </p:sp>
    </p:spTree>
    <p:extLst>
      <p:ext uri="{BB962C8B-B14F-4D97-AF65-F5344CB8AC3E}">
        <p14:creationId xmlns:p14="http://schemas.microsoft.com/office/powerpoint/2010/main" val="3666842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2.jpe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6.jpe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eg"/><Relationship Id="rId11" Type="http://schemas.microsoft.com/office/2007/relationships/hdphoto" Target="../media/hdphoto2.wdp"/><Relationship Id="rId5" Type="http://schemas.openxmlformats.org/officeDocument/2006/relationships/image" Target="../media/image13.jpeg"/><Relationship Id="rId15" Type="http://schemas.openxmlformats.org/officeDocument/2006/relationships/image" Target="../media/image17.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2.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0113471"/>
              </p:ext>
            </p:extLst>
          </p:nvPr>
        </p:nvGraphicFramePr>
        <p:xfrm>
          <a:off x="526575" y="1354646"/>
          <a:ext cx="10913470" cy="5416166"/>
        </p:xfrm>
        <a:graphic>
          <a:graphicData uri="http://schemas.openxmlformats.org/drawingml/2006/table">
            <a:tbl>
              <a:tblPr firstRow="1" bandRow="1">
                <a:tableStyleId>{93296810-A885-4BE3-A3E7-6D5BEEA58F35}</a:tableStyleId>
              </a:tblPr>
              <a:tblGrid>
                <a:gridCol w="2182694">
                  <a:extLst>
                    <a:ext uri="{9D8B030D-6E8A-4147-A177-3AD203B41FA5}">
                      <a16:colId xmlns:a16="http://schemas.microsoft.com/office/drawing/2014/main" val="3791052974"/>
                    </a:ext>
                  </a:extLst>
                </a:gridCol>
                <a:gridCol w="2182694">
                  <a:extLst>
                    <a:ext uri="{9D8B030D-6E8A-4147-A177-3AD203B41FA5}">
                      <a16:colId xmlns:a16="http://schemas.microsoft.com/office/drawing/2014/main" val="1590528495"/>
                    </a:ext>
                  </a:extLst>
                </a:gridCol>
                <a:gridCol w="2182694">
                  <a:extLst>
                    <a:ext uri="{9D8B030D-6E8A-4147-A177-3AD203B41FA5}">
                      <a16:colId xmlns:a16="http://schemas.microsoft.com/office/drawing/2014/main" val="667963337"/>
                    </a:ext>
                  </a:extLst>
                </a:gridCol>
                <a:gridCol w="2182694">
                  <a:extLst>
                    <a:ext uri="{9D8B030D-6E8A-4147-A177-3AD203B41FA5}">
                      <a16:colId xmlns:a16="http://schemas.microsoft.com/office/drawing/2014/main" val="3251902381"/>
                    </a:ext>
                  </a:extLst>
                </a:gridCol>
                <a:gridCol w="2182694">
                  <a:extLst>
                    <a:ext uri="{9D8B030D-6E8A-4147-A177-3AD203B41FA5}">
                      <a16:colId xmlns:a16="http://schemas.microsoft.com/office/drawing/2014/main" val="1618699767"/>
                    </a:ext>
                  </a:extLst>
                </a:gridCol>
              </a:tblGrid>
              <a:tr h="888847">
                <a:tc>
                  <a:txBody>
                    <a:bodyPr/>
                    <a:lstStyle/>
                    <a:p>
                      <a:pPr algn="ctr"/>
                      <a:r>
                        <a:rPr lang="en-GB" sz="1600" b="1" dirty="0">
                          <a:solidFill>
                            <a:schemeClr val="tx1"/>
                          </a:solidFill>
                          <a:latin typeface="Bahnschrift"/>
                        </a:rPr>
                        <a:t>Meat Free Monday</a:t>
                      </a:r>
                    </a:p>
                  </a:txBody>
                  <a:tcPr anchor="ctr"/>
                </a:tc>
                <a:tc>
                  <a:txBody>
                    <a:bodyPr/>
                    <a:lstStyle/>
                    <a:p>
                      <a:pPr algn="ctr"/>
                      <a:r>
                        <a:rPr lang="en-GB" sz="1600" b="1" dirty="0">
                          <a:solidFill>
                            <a:schemeClr val="tx1"/>
                          </a:solidFill>
                          <a:latin typeface="Bahnschrift"/>
                        </a:rPr>
                        <a:t>Tasty Tuesday</a:t>
                      </a:r>
                    </a:p>
                  </a:txBody>
                  <a:tcPr anchor="ctr"/>
                </a:tc>
                <a:tc>
                  <a:txBody>
                    <a:bodyPr/>
                    <a:lstStyle/>
                    <a:p>
                      <a:pPr algn="ctr"/>
                      <a:r>
                        <a:rPr lang="en-GB" sz="1600" b="1" dirty="0">
                          <a:solidFill>
                            <a:schemeClr val="tx1"/>
                          </a:solidFill>
                          <a:latin typeface="Bahnschrift"/>
                        </a:rPr>
                        <a:t>Roast it up Wednesday</a:t>
                      </a:r>
                    </a:p>
                  </a:txBody>
                  <a:tcPr anchor="ctr"/>
                </a:tc>
                <a:tc>
                  <a:txBody>
                    <a:bodyPr/>
                    <a:lstStyle/>
                    <a:p>
                      <a:pPr algn="ctr"/>
                      <a:r>
                        <a:rPr lang="en-GB" sz="1600" b="1" dirty="0">
                          <a:solidFill>
                            <a:schemeClr val="tx1"/>
                          </a:solidFill>
                          <a:latin typeface="Bahnschrift"/>
                        </a:rPr>
                        <a:t>Treat yourself Thursday</a:t>
                      </a:r>
                    </a:p>
                  </a:txBody>
                  <a:tcPr anchor="ctr"/>
                </a:tc>
                <a:tc>
                  <a:txBody>
                    <a:bodyPr/>
                    <a:lstStyle/>
                    <a:p>
                      <a:pPr algn="ctr"/>
                      <a:r>
                        <a:rPr lang="en-GB" sz="1600" b="1" dirty="0">
                          <a:solidFill>
                            <a:schemeClr val="tx1"/>
                          </a:solidFill>
                          <a:latin typeface="Bahnschrift"/>
                        </a:rPr>
                        <a:t>Finish it off Friday</a:t>
                      </a:r>
                    </a:p>
                  </a:txBody>
                  <a:tcPr anchor="ctr"/>
                </a:tc>
                <a:extLst>
                  <a:ext uri="{0D108BD9-81ED-4DB2-BD59-A6C34878D82A}">
                    <a16:rowId xmlns:a16="http://schemas.microsoft.com/office/drawing/2014/main" val="4143486272"/>
                  </a:ext>
                </a:extLst>
              </a:tr>
              <a:tr h="798510">
                <a:tc>
                  <a:txBody>
                    <a:bodyPr/>
                    <a:lstStyle/>
                    <a:p>
                      <a:pPr algn="ctr"/>
                      <a:r>
                        <a:rPr lang="en-GB" sz="1500" b="1" baseline="0" dirty="0">
                          <a:latin typeface="Bahnschrift"/>
                        </a:rPr>
                        <a:t>Margherita Pizza</a:t>
                      </a:r>
                    </a:p>
                  </a:txBody>
                  <a:tcPr anchor="ctr"/>
                </a:tc>
                <a:tc>
                  <a:txBody>
                    <a:bodyPr/>
                    <a:lstStyle/>
                    <a:p>
                      <a:pPr algn="ctr"/>
                      <a:r>
                        <a:rPr lang="en-GB" sz="1500" b="1" dirty="0">
                          <a:latin typeface="Bahnschrift"/>
                        </a:rPr>
                        <a:t>Beef Lasagne</a:t>
                      </a:r>
                    </a:p>
                  </a:txBody>
                  <a:tcPr anchor="ctr"/>
                </a:tc>
                <a:tc>
                  <a:txBody>
                    <a:bodyPr/>
                    <a:lstStyle/>
                    <a:p>
                      <a:pPr algn="ctr"/>
                      <a:r>
                        <a:rPr lang="en-GB" sz="1500" b="1" dirty="0">
                          <a:latin typeface="Bahnschrift"/>
                        </a:rPr>
                        <a:t>Roast Pork &amp; Apple Sauce</a:t>
                      </a:r>
                    </a:p>
                  </a:txBody>
                  <a:tcPr anchor="ctr"/>
                </a:tc>
                <a:tc>
                  <a:txBody>
                    <a:bodyPr/>
                    <a:lstStyle/>
                    <a:p>
                      <a:pPr algn="ctr"/>
                      <a:r>
                        <a:rPr lang="en-GB" sz="1500" b="1" dirty="0">
                          <a:latin typeface="Bahnschrift"/>
                        </a:rPr>
                        <a:t>Big Brunch, Sausage, Bacon &amp; Omelette</a:t>
                      </a:r>
                    </a:p>
                  </a:txBody>
                  <a:tcPr anchor="ctr"/>
                </a:tc>
                <a:tc>
                  <a:txBody>
                    <a:bodyPr/>
                    <a:lstStyle/>
                    <a:p>
                      <a:pPr algn="ctr"/>
                      <a:r>
                        <a:rPr lang="en-GB" sz="1500" b="1" dirty="0">
                          <a:latin typeface="Bahnschrift"/>
                        </a:rPr>
                        <a:t>Fish Fingers</a:t>
                      </a:r>
                    </a:p>
                  </a:txBody>
                  <a:tcPr anchor="ctr"/>
                </a:tc>
                <a:extLst>
                  <a:ext uri="{0D108BD9-81ED-4DB2-BD59-A6C34878D82A}">
                    <a16:rowId xmlns:a16="http://schemas.microsoft.com/office/drawing/2014/main" val="2820107350"/>
                  </a:ext>
                </a:extLst>
              </a:tr>
              <a:tr h="703781">
                <a:tc>
                  <a:txBody>
                    <a:bodyPr/>
                    <a:lstStyle/>
                    <a:p>
                      <a:pPr algn="ctr"/>
                      <a:r>
                        <a:rPr lang="en-GB" sz="1500" b="1" dirty="0">
                          <a:latin typeface="Bahnschrift"/>
                        </a:rPr>
                        <a:t>Halloumi Stuffed Peppers</a:t>
                      </a:r>
                    </a:p>
                  </a:txBody>
                  <a:tcPr anchor="ctr"/>
                </a:tc>
                <a:tc>
                  <a:txBody>
                    <a:bodyPr/>
                    <a:lstStyle/>
                    <a:p>
                      <a:pPr algn="ctr"/>
                      <a:r>
                        <a:rPr lang="en-GB" sz="1500" b="1">
                          <a:latin typeface="Bahnschrift"/>
                        </a:rPr>
                        <a:t>Veggie Chilli </a:t>
                      </a:r>
                      <a:r>
                        <a:rPr lang="en-GB" sz="1500" b="1" dirty="0">
                          <a:latin typeface="Bahnschrift"/>
                        </a:rPr>
                        <a:t>&amp; Rice</a:t>
                      </a:r>
                    </a:p>
                  </a:txBody>
                  <a:tcPr anchor="ctr"/>
                </a:tc>
                <a:tc>
                  <a:txBody>
                    <a:bodyPr/>
                    <a:lstStyle/>
                    <a:p>
                      <a:pPr algn="ctr"/>
                      <a:r>
                        <a:rPr lang="en-GB" sz="1500" b="1" dirty="0">
                          <a:latin typeface="Bahnschrift"/>
                        </a:rPr>
                        <a:t>Cauliflower &amp; Broccoli Bake </a:t>
                      </a:r>
                    </a:p>
                  </a:txBody>
                  <a:tcPr anchor="ctr"/>
                </a:tc>
                <a:tc>
                  <a:txBody>
                    <a:bodyPr/>
                    <a:lstStyle/>
                    <a:p>
                      <a:pPr algn="ctr"/>
                      <a:r>
                        <a:rPr lang="en-GB" sz="1500" b="1" dirty="0">
                          <a:latin typeface="Bahnschrift"/>
                        </a:rPr>
                        <a:t>Veggie Brunch Sausage &amp; Omelette </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Vegan Nuggets</a:t>
                      </a:r>
                    </a:p>
                  </a:txBody>
                  <a:tcPr anchor="ctr"/>
                </a:tc>
                <a:extLst>
                  <a:ext uri="{0D108BD9-81ED-4DB2-BD59-A6C34878D82A}">
                    <a16:rowId xmlns:a16="http://schemas.microsoft.com/office/drawing/2014/main" val="3789807887"/>
                  </a:ext>
                </a:extLst>
              </a:tr>
              <a:tr h="815953">
                <a:tc>
                  <a:txBody>
                    <a:bodyPr/>
                    <a:lstStyle/>
                    <a:p>
                      <a:pPr algn="ctr"/>
                      <a:r>
                        <a:rPr lang="en-GB" sz="1500" b="1" dirty="0">
                          <a:latin typeface="Bahnschrift"/>
                        </a:rPr>
                        <a:t>Jacket Potato with Tuna, Beans or Cheese </a:t>
                      </a:r>
                    </a:p>
                  </a:txBody>
                  <a:tcPr anchor="ctr"/>
                </a:tc>
                <a:tc>
                  <a:txBody>
                    <a:bodyPr/>
                    <a:lstStyle/>
                    <a:p>
                      <a:pPr algn="ctr"/>
                      <a:r>
                        <a:rPr lang="en-GB" sz="1500" b="1" dirty="0">
                          <a:latin typeface="Bahnschrift"/>
                        </a:rPr>
                        <a:t>Jacket Potato </a:t>
                      </a:r>
                    </a:p>
                    <a:p>
                      <a:pPr algn="ctr"/>
                      <a:r>
                        <a:rPr lang="en-GB" sz="1500" b="1" dirty="0">
                          <a:latin typeface="Bahnschrift"/>
                        </a:rPr>
                        <a:t>with Tuna, Beans or Cheese </a:t>
                      </a:r>
                    </a:p>
                  </a:txBody>
                  <a:tcPr anchor="ctr"/>
                </a:tc>
                <a:tc>
                  <a:txBody>
                    <a:bodyPr/>
                    <a:lstStyle/>
                    <a:p>
                      <a:pPr algn="ctr"/>
                      <a:r>
                        <a:rPr lang="en-GB" sz="1500" b="1" dirty="0">
                          <a:latin typeface="Bahnschrift"/>
                        </a:rPr>
                        <a:t>Jacket Potato </a:t>
                      </a:r>
                    </a:p>
                    <a:p>
                      <a:pPr algn="ctr"/>
                      <a:r>
                        <a:rPr lang="en-GB" sz="1500" b="1" dirty="0">
                          <a:latin typeface="Bahnschrift"/>
                        </a:rPr>
                        <a:t>with Tuna, Beans or Cheese </a:t>
                      </a:r>
                    </a:p>
                  </a:txBody>
                  <a:tcPr anchor="ctr"/>
                </a:tc>
                <a:tc>
                  <a:txBody>
                    <a:bodyPr/>
                    <a:lstStyle/>
                    <a:p>
                      <a:pPr algn="ctr"/>
                      <a:r>
                        <a:rPr lang="en-GB" sz="1500" b="1" dirty="0">
                          <a:latin typeface="Bahnschrift"/>
                        </a:rPr>
                        <a:t>Jacket Potato with Tuna, Beans or Cheese </a:t>
                      </a:r>
                    </a:p>
                  </a:txBody>
                  <a:tcPr anchor="ctr"/>
                </a:tc>
                <a:tc>
                  <a:txBody>
                    <a:bodyPr/>
                    <a:lstStyle/>
                    <a:p>
                      <a:pPr algn="ctr"/>
                      <a:r>
                        <a:rPr lang="en-GB" sz="1500" b="1" dirty="0">
                          <a:latin typeface="Bahnschrift"/>
                        </a:rPr>
                        <a:t>Jacket Potato </a:t>
                      </a:r>
                    </a:p>
                    <a:p>
                      <a:pPr algn="ctr"/>
                      <a:r>
                        <a:rPr lang="en-GB" sz="1500" b="1" dirty="0">
                          <a:latin typeface="Bahnschrift"/>
                        </a:rPr>
                        <a:t>With Tuna, Beans or Cheese </a:t>
                      </a:r>
                    </a:p>
                  </a:txBody>
                  <a:tcPr anchor="ctr"/>
                </a:tc>
                <a:extLst>
                  <a:ext uri="{0D108BD9-81ED-4DB2-BD59-A6C34878D82A}">
                    <a16:rowId xmlns:a16="http://schemas.microsoft.com/office/drawing/2014/main" val="537325371"/>
                  </a:ext>
                </a:extLst>
              </a:tr>
              <a:tr h="1037465">
                <a:tc>
                  <a:txBody>
                    <a:bodyPr/>
                    <a:lstStyle/>
                    <a:p>
                      <a:pPr algn="ctr"/>
                      <a:r>
                        <a:rPr lang="en-GB" sz="1500" b="1" dirty="0">
                          <a:latin typeface="Bahnschrift"/>
                        </a:rPr>
                        <a:t>Pasta or Wholegrain Rice &amp; Mixed Vegetables</a:t>
                      </a:r>
                    </a:p>
                  </a:txBody>
                  <a:tcPr anchor="ctr"/>
                </a:tc>
                <a:tc>
                  <a:txBody>
                    <a:bodyPr/>
                    <a:lstStyle/>
                    <a:p>
                      <a:pPr algn="ctr"/>
                      <a:r>
                        <a:rPr lang="en-GB" sz="1500" b="1" dirty="0">
                          <a:latin typeface="Bahnschrift"/>
                        </a:rPr>
                        <a:t>Garlic Bread, Green Beans &amp; Corn on the Cob</a:t>
                      </a:r>
                    </a:p>
                  </a:txBody>
                  <a:tcPr anchor="ctr"/>
                </a:tc>
                <a:tc>
                  <a:txBody>
                    <a:bodyPr/>
                    <a:lstStyle/>
                    <a:p>
                      <a:pPr algn="ctr"/>
                      <a:r>
                        <a:rPr lang="en-GB" sz="1500" b="1" dirty="0">
                          <a:latin typeface="Bahnschrift"/>
                        </a:rPr>
                        <a:t> Roast or Mash Potato, Carrots, Cabbage &amp; Gravy</a:t>
                      </a:r>
                    </a:p>
                  </a:txBody>
                  <a:tcPr anchor="ctr"/>
                </a:tc>
                <a:tc>
                  <a:txBody>
                    <a:bodyPr/>
                    <a:lstStyle/>
                    <a:p>
                      <a:pPr algn="ctr"/>
                      <a:r>
                        <a:rPr lang="en-GB" sz="1500" b="1" dirty="0">
                          <a:latin typeface="Bahnschrift"/>
                        </a:rPr>
                        <a:t>Chopped Tomatoes, Baked Beans, Mushrooms &amp; Hash Browns</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Chips, Pasta, Sweetcorn, Peas &amp; Tomato Sauce</a:t>
                      </a:r>
                    </a:p>
                  </a:txBody>
                  <a:tcPr anchor="ctr"/>
                </a:tc>
                <a:extLst>
                  <a:ext uri="{0D108BD9-81ED-4DB2-BD59-A6C34878D82A}">
                    <a16:rowId xmlns:a16="http://schemas.microsoft.com/office/drawing/2014/main" val="420141772"/>
                  </a:ext>
                </a:extLst>
              </a:tr>
              <a:tr h="499649">
                <a:tc>
                  <a:txBody>
                    <a:bodyPr/>
                    <a:lstStyle/>
                    <a:p>
                      <a:pPr algn="ctr"/>
                      <a:r>
                        <a:rPr lang="en-GB" sz="1600" b="1" i="0" kern="1200" dirty="0">
                          <a:solidFill>
                            <a:schemeClr val="dk1"/>
                          </a:solidFill>
                          <a:effectLst/>
                          <a:latin typeface="Bahnschrift" panose="020B0502040204020203" pitchFamily="34" charset="0"/>
                          <a:ea typeface="+mn-ea"/>
                          <a:cs typeface="+mn-cs"/>
                        </a:rPr>
                        <a:t>Cheese Bap</a:t>
                      </a:r>
                      <a:endParaRPr lang="en-GB" sz="1500" b="1" dirty="0">
                        <a:latin typeface="Bahnschrift" panose="020B0502040204020203" pitchFamily="34" charset="0"/>
                      </a:endParaRPr>
                    </a:p>
                  </a:txBody>
                  <a:tcPr anchor="ctr"/>
                </a:tc>
                <a:tc>
                  <a:txBody>
                    <a:bodyPr/>
                    <a:lstStyle/>
                    <a:p>
                      <a:pPr algn="ctr"/>
                      <a:r>
                        <a:rPr lang="en-GB" sz="1600" b="1" i="0" kern="1200" dirty="0">
                          <a:solidFill>
                            <a:schemeClr val="dk1"/>
                          </a:solidFill>
                          <a:effectLst/>
                          <a:latin typeface="Bahnschrift" panose="020B0502040204020203" pitchFamily="34" charset="0"/>
                          <a:ea typeface="+mn-ea"/>
                          <a:cs typeface="+mn-cs"/>
                        </a:rPr>
                        <a:t>Ham Bap</a:t>
                      </a:r>
                      <a:endParaRPr lang="en-GB" sz="1500" b="1" dirty="0">
                        <a:latin typeface="Bahnschrift" panose="020B0502040204020203" pitchFamily="34" charset="0"/>
                      </a:endParaRPr>
                    </a:p>
                  </a:txBody>
                  <a:tcPr anchor="ctr"/>
                </a:tc>
                <a:tc>
                  <a:txBody>
                    <a:bodyPr/>
                    <a:lstStyle/>
                    <a:p>
                      <a:pPr algn="ctr"/>
                      <a:r>
                        <a:rPr lang="en-GB" sz="1500" b="1" dirty="0">
                          <a:latin typeface="Bahnschrift" panose="020B0502040204020203" pitchFamily="34" charset="0"/>
                        </a:rPr>
                        <a:t>Tuna Mayo Bap</a:t>
                      </a:r>
                    </a:p>
                  </a:txBody>
                  <a:tcPr anchor="ctr"/>
                </a:tc>
                <a:tc>
                  <a:txBody>
                    <a:bodyPr/>
                    <a:lstStyle/>
                    <a:p>
                      <a:pPr algn="ctr"/>
                      <a:r>
                        <a:rPr lang="en-GB" sz="1500" b="1" dirty="0">
                          <a:latin typeface="Bahnschrift" panose="020B0502040204020203" pitchFamily="34" charset="0"/>
                        </a:rPr>
                        <a:t>Breakfast Wrap</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panose="020B0502040204020203" pitchFamily="34" charset="0"/>
                        </a:rPr>
                        <a:t>Pizza Baguette</a:t>
                      </a:r>
                    </a:p>
                  </a:txBody>
                  <a:tcPr anchor="ctr"/>
                </a:tc>
                <a:extLst>
                  <a:ext uri="{0D108BD9-81ED-4DB2-BD59-A6C34878D82A}">
                    <a16:rowId xmlns:a16="http://schemas.microsoft.com/office/drawing/2014/main" val="1603911861"/>
                  </a:ext>
                </a:extLst>
              </a:tr>
              <a:tr h="671961">
                <a:tc>
                  <a:txBody>
                    <a:bodyPr/>
                    <a:lstStyle/>
                    <a:p>
                      <a:pPr algn="ctr"/>
                      <a:r>
                        <a:rPr lang="en-GB" sz="1600" b="1" dirty="0">
                          <a:latin typeface="Bahnschrift" panose="020B0502040204020203" pitchFamily="34" charset="0"/>
                        </a:rPr>
                        <a:t>Strawberry Mousse with Fruit Coulis</a:t>
                      </a:r>
                      <a:endParaRPr lang="en-GB" sz="1600" b="1" i="0" kern="1200" dirty="0">
                        <a:solidFill>
                          <a:schemeClr val="dk1"/>
                        </a:solidFill>
                        <a:effectLst/>
                        <a:latin typeface="Bahnschrift" panose="020B0502040204020203" pitchFamily="34" charset="0"/>
                        <a:ea typeface="+mn-ea"/>
                        <a:cs typeface="+mn-cs"/>
                      </a:endParaRPr>
                    </a:p>
                  </a:txBody>
                  <a:tcPr anchor="ctr"/>
                </a:tc>
                <a:tc>
                  <a:txBody>
                    <a:bodyPr/>
                    <a:lstStyle/>
                    <a:p>
                      <a:pPr algn="ctr"/>
                      <a:r>
                        <a:rPr lang="en-GB" sz="1600" b="1" dirty="0">
                          <a:latin typeface="Bahnschrift" panose="020B0502040204020203" pitchFamily="34" charset="0"/>
                        </a:rPr>
                        <a:t>Carrot Cake</a:t>
                      </a:r>
                      <a:endParaRPr lang="en-GB" sz="1600" b="1" i="0" kern="1200" dirty="0">
                        <a:solidFill>
                          <a:schemeClr val="dk1"/>
                        </a:solidFill>
                        <a:effectLst/>
                        <a:latin typeface="Bahnschrift" panose="020B0502040204020203" pitchFamily="34" charset="0"/>
                        <a:ea typeface="+mn-ea"/>
                        <a:cs typeface="+mn-cs"/>
                      </a:endParaRPr>
                    </a:p>
                  </a:txBody>
                  <a:tcPr anchor="ctr"/>
                </a:tc>
                <a:tc>
                  <a:txBody>
                    <a:bodyPr/>
                    <a:lstStyle/>
                    <a:p>
                      <a:pPr algn="ctr"/>
                      <a:r>
                        <a:rPr lang="en-GB" sz="1600" b="1" dirty="0">
                          <a:latin typeface="Bahnschrift" panose="020B0502040204020203" pitchFamily="34" charset="0"/>
                        </a:rPr>
                        <a:t>Ice Cream</a:t>
                      </a:r>
                    </a:p>
                  </a:txBody>
                  <a:tcPr anchor="ctr"/>
                </a:tc>
                <a:tc>
                  <a:txBody>
                    <a:bodyPr/>
                    <a:lstStyle/>
                    <a:p>
                      <a:pPr algn="ctr"/>
                      <a:r>
                        <a:rPr lang="en-GB" sz="1600" b="1" dirty="0">
                          <a:latin typeface="Bahnschrift" panose="020B0502040204020203" pitchFamily="34" charset="0"/>
                        </a:rPr>
                        <a:t>Apple Crumble &amp; Custard</a:t>
                      </a:r>
                      <a:endParaRPr lang="en-GB" sz="1600" b="0" dirty="0">
                        <a:latin typeface="Bahnschrift" panose="020B0502040204020203"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Bahnschrift" panose="020B0502040204020203" pitchFamily="34" charset="0"/>
                        </a:rPr>
                        <a:t>Date &amp; Rice Krispie Cake</a:t>
                      </a:r>
                      <a:endParaRPr lang="en-GB" sz="1600" b="0" dirty="0">
                        <a:latin typeface="Bahnschrift" panose="020B0502040204020203" pitchFamily="34" charset="0"/>
                      </a:endParaRPr>
                    </a:p>
                  </a:txBody>
                  <a:tcPr anchor="ctr"/>
                </a:tc>
                <a:extLst>
                  <a:ext uri="{0D108BD9-81ED-4DB2-BD59-A6C34878D82A}">
                    <a16:rowId xmlns:a16="http://schemas.microsoft.com/office/drawing/2014/main" val="2887517926"/>
                  </a:ext>
                </a:extLst>
              </a:tr>
            </a:tbl>
          </a:graphicData>
        </a:graphic>
      </p:graphicFrame>
      <p:sp>
        <p:nvSpPr>
          <p:cNvPr id="9" name="TextBox 8"/>
          <p:cNvSpPr txBox="1"/>
          <p:nvPr/>
        </p:nvSpPr>
        <p:spPr>
          <a:xfrm>
            <a:off x="0" y="0"/>
            <a:ext cx="12192000" cy="553998"/>
          </a:xfrm>
          <a:prstGeom prst="rect">
            <a:avLst/>
          </a:prstGeom>
          <a:noFill/>
        </p:spPr>
        <p:txBody>
          <a:bodyPr wrap="square" lIns="91440" tIns="45720" rIns="91440" bIns="45720" rtlCol="0" anchor="t">
            <a:spAutoFit/>
          </a:bodyPr>
          <a:lstStyle/>
          <a:p>
            <a:pPr algn="ctr"/>
            <a:r>
              <a:rPr lang="en-GB" sz="3000" b="1" dirty="0">
                <a:solidFill>
                  <a:schemeClr val="accent6"/>
                </a:solidFill>
                <a:latin typeface="Bahnschrift"/>
              </a:rPr>
              <a:t>LUNCH MENU – WEEK 1</a:t>
            </a:r>
          </a:p>
        </p:txBody>
      </p:sp>
      <p:pic>
        <p:nvPicPr>
          <p:cNvPr id="25" name="Picture 6" descr="Hot jacket potato Stock Vectors, Images &amp;amp;amp; Vector Art | Shutterstock"/>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1976" b="82071" l="11552" r="86950">
                        <a14:backgroundMark x1="21513" y1="50357" x2="32151" y2="82857"/>
                        <a14:backgroundMark x1="29787" y1="63929" x2="50827" y2="82857"/>
                      </a14:backgroundRemoval>
                    </a14:imgEffect>
                  </a14:imgLayer>
                </a14:imgProps>
              </a:ext>
              <a:ext uri="{28A0092B-C50C-407E-A947-70E740481C1C}">
                <a14:useLocalDpi xmlns:a14="http://schemas.microsoft.com/office/drawing/2010/main" val="0"/>
              </a:ext>
            </a:extLst>
          </a:blip>
          <a:srcRect l="2127" t="3214" r="3625" b="9167"/>
          <a:stretch/>
        </p:blipFill>
        <p:spPr bwMode="auto">
          <a:xfrm>
            <a:off x="10766407" y="3331321"/>
            <a:ext cx="2131981" cy="131198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Baked Beans Icon stock vector. Illustration of meal - 21988252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214" y="3098850"/>
            <a:ext cx="1146367" cy="11463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arrot - Free food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448809">
            <a:off x="-99429" y="4648315"/>
            <a:ext cx="1099322" cy="10993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4,966 Sweetcorn Cliparts, Stock Vector and Royalty Free Sweetcorn  Illustration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8263">
            <a:off x="95748" y="-296733"/>
            <a:ext cx="1352650" cy="128351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7">
            <a:clrChange>
              <a:clrFrom>
                <a:srgbClr val="FFFFFF"/>
              </a:clrFrom>
              <a:clrTo>
                <a:srgbClr val="FFFFFF">
                  <a:alpha val="0"/>
                </a:srgbClr>
              </a:clrTo>
            </a:clrChange>
          </a:blip>
          <a:stretch>
            <a:fillRect/>
          </a:stretch>
        </p:blipFill>
        <p:spPr>
          <a:xfrm>
            <a:off x="11364498" y="6092955"/>
            <a:ext cx="955602" cy="864469"/>
          </a:xfrm>
          <a:prstGeom prst="rect">
            <a:avLst/>
          </a:prstGeom>
        </p:spPr>
      </p:pic>
      <p:pic>
        <p:nvPicPr>
          <p:cNvPr id="41" name="Picture 16" descr="Flat Icon Green Peas. Vector Illustration. Royalty Free Cliparts, Vectors,  And Stock Illustration. Image 5655258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96769" y="4802708"/>
            <a:ext cx="1074175" cy="107417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French fries - Free food icons"/>
          <p:cNvPicPr>
            <a:picLocks noChangeAspect="1" noChangeArrowheads="1"/>
          </p:cNvPicPr>
          <p:nvPr/>
        </p:nvPicPr>
        <p:blipFill>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971670" y="1878336"/>
            <a:ext cx="1180856" cy="11808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0">
            <a:clrChange>
              <a:clrFrom>
                <a:srgbClr val="FFFFFF"/>
              </a:clrFrom>
              <a:clrTo>
                <a:srgbClr val="FFFFFF">
                  <a:alpha val="0"/>
                </a:srgbClr>
              </a:clrTo>
            </a:clrChange>
          </a:blip>
          <a:stretch>
            <a:fillRect/>
          </a:stretch>
        </p:blipFill>
        <p:spPr>
          <a:xfrm>
            <a:off x="-255829" y="1878336"/>
            <a:ext cx="1114048" cy="1053743"/>
          </a:xfrm>
          <a:prstGeom prst="rect">
            <a:avLst/>
          </a:prstGeom>
        </p:spPr>
      </p:pic>
      <p:sp>
        <p:nvSpPr>
          <p:cNvPr id="2" name="TextBox 1">
            <a:extLst>
              <a:ext uri="{FF2B5EF4-FFF2-40B4-BE49-F238E27FC236}">
                <a16:creationId xmlns:a16="http://schemas.microsoft.com/office/drawing/2014/main" id="{4382D47C-4CD6-7791-FCBE-0FE9E5C15210}"/>
              </a:ext>
            </a:extLst>
          </p:cNvPr>
          <p:cNvSpPr txBox="1"/>
          <p:nvPr/>
        </p:nvSpPr>
        <p:spPr>
          <a:xfrm>
            <a:off x="0" y="607958"/>
            <a:ext cx="12192000" cy="369332"/>
          </a:xfrm>
          <a:prstGeom prst="rect">
            <a:avLst/>
          </a:prstGeom>
          <a:noFill/>
        </p:spPr>
        <p:txBody>
          <a:bodyPr wrap="square" rtlCol="0">
            <a:spAutoFit/>
          </a:bodyPr>
          <a:lstStyle/>
          <a:p>
            <a:pPr algn="ctr"/>
            <a:r>
              <a:rPr lang="en-GB" b="1" dirty="0">
                <a:solidFill>
                  <a:schemeClr val="accent2"/>
                </a:solidFill>
                <a:latin typeface="Bahnschrift SemiBold" panose="020B0502040204020203" pitchFamily="34" charset="0"/>
              </a:rPr>
              <a:t>4</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&amp; 25</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Nov - 16</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Dec 2024 – 20</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Jan - 10</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Feb - 10</a:t>
            </a:r>
            <a:r>
              <a:rPr lang="en-GB" b="1" baseline="30000" dirty="0">
                <a:solidFill>
                  <a:schemeClr val="accent2"/>
                </a:solidFill>
                <a:latin typeface="Bahnschrift SemiBold" panose="020B0502040204020203" pitchFamily="34" charset="0"/>
              </a:rPr>
              <a:t>th</a:t>
            </a:r>
            <a:r>
              <a:rPr lang="en-GB" b="1" dirty="0">
                <a:solidFill>
                  <a:schemeClr val="accent2"/>
                </a:solidFill>
                <a:latin typeface="Bahnschrift SemiBold" panose="020B0502040204020203" pitchFamily="34" charset="0"/>
              </a:rPr>
              <a:t> &amp; 31</a:t>
            </a:r>
            <a:r>
              <a:rPr lang="en-GB" b="1" baseline="30000" dirty="0">
                <a:solidFill>
                  <a:schemeClr val="accent2"/>
                </a:solidFill>
                <a:latin typeface="Bahnschrift SemiBold" panose="020B0502040204020203" pitchFamily="34" charset="0"/>
              </a:rPr>
              <a:t>st</a:t>
            </a:r>
            <a:r>
              <a:rPr lang="en-GB" b="1" dirty="0">
                <a:solidFill>
                  <a:schemeClr val="accent2"/>
                </a:solidFill>
                <a:latin typeface="Bahnschrift SemiBold" panose="020B0502040204020203" pitchFamily="34" charset="0"/>
              </a:rPr>
              <a:t> Mar 2025</a:t>
            </a:r>
          </a:p>
        </p:txBody>
      </p:sp>
      <p:sp>
        <p:nvSpPr>
          <p:cNvPr id="6" name="TextBox 5">
            <a:extLst>
              <a:ext uri="{FF2B5EF4-FFF2-40B4-BE49-F238E27FC236}">
                <a16:creationId xmlns:a16="http://schemas.microsoft.com/office/drawing/2014/main" id="{3D492AB9-7EBB-E8E0-CC1E-6A8EBDEEED9E}"/>
              </a:ext>
            </a:extLst>
          </p:cNvPr>
          <p:cNvSpPr txBox="1"/>
          <p:nvPr/>
        </p:nvSpPr>
        <p:spPr>
          <a:xfrm>
            <a:off x="0" y="1016092"/>
            <a:ext cx="12152525" cy="400110"/>
          </a:xfrm>
          <a:prstGeom prst="rect">
            <a:avLst/>
          </a:prstGeom>
          <a:noFill/>
        </p:spPr>
        <p:txBody>
          <a:bodyPr wrap="square" rtlCol="0">
            <a:spAutoFit/>
          </a:bodyPr>
          <a:lstStyle/>
          <a:p>
            <a:r>
              <a:rPr lang="en-GB" sz="2000" b="1" dirty="0">
                <a:solidFill>
                  <a:srgbClr val="E937DC"/>
                </a:solidFill>
              </a:rPr>
              <a:t>Wholemeal Bread, Salad Bar, Fruit, Low Fat Yoghurts, Milk and Water available daily.  All Special Diets catered for.</a:t>
            </a:r>
            <a:endParaRPr lang="en-GB" sz="2000" dirty="0"/>
          </a:p>
        </p:txBody>
      </p:sp>
      <p:pic>
        <p:nvPicPr>
          <p:cNvPr id="8" name="Picture 7">
            <a:extLst>
              <a:ext uri="{FF2B5EF4-FFF2-40B4-BE49-F238E27FC236}">
                <a16:creationId xmlns:a16="http://schemas.microsoft.com/office/drawing/2014/main" id="{736B9B22-E483-6BA0-770C-A2C56B22E280}"/>
              </a:ext>
            </a:extLst>
          </p:cNvPr>
          <p:cNvPicPr>
            <a:picLocks noChangeAspect="1"/>
          </p:cNvPicPr>
          <p:nvPr/>
        </p:nvPicPr>
        <p:blipFill>
          <a:blip r:embed="rId11"/>
          <a:stretch>
            <a:fillRect/>
          </a:stretch>
        </p:blipFill>
        <p:spPr>
          <a:xfrm>
            <a:off x="9456683" y="-216883"/>
            <a:ext cx="3029975" cy="1603387"/>
          </a:xfrm>
          <a:prstGeom prst="rect">
            <a:avLst/>
          </a:prstGeom>
        </p:spPr>
      </p:pic>
    </p:spTree>
    <p:extLst>
      <p:ext uri="{BB962C8B-B14F-4D97-AF65-F5344CB8AC3E}">
        <p14:creationId xmlns:p14="http://schemas.microsoft.com/office/powerpoint/2010/main" val="396427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06846561"/>
              </p:ext>
            </p:extLst>
          </p:nvPr>
        </p:nvGraphicFramePr>
        <p:xfrm>
          <a:off x="724678" y="1537815"/>
          <a:ext cx="10735830" cy="5297147"/>
        </p:xfrm>
        <a:graphic>
          <a:graphicData uri="http://schemas.openxmlformats.org/drawingml/2006/table">
            <a:tbl>
              <a:tblPr firstRow="1" bandRow="1">
                <a:tableStyleId>{00A15C55-8517-42AA-B614-E9B94910E393}</a:tableStyleId>
              </a:tblPr>
              <a:tblGrid>
                <a:gridCol w="2147166">
                  <a:extLst>
                    <a:ext uri="{9D8B030D-6E8A-4147-A177-3AD203B41FA5}">
                      <a16:colId xmlns:a16="http://schemas.microsoft.com/office/drawing/2014/main" val="3791052974"/>
                    </a:ext>
                  </a:extLst>
                </a:gridCol>
                <a:gridCol w="2147166">
                  <a:extLst>
                    <a:ext uri="{9D8B030D-6E8A-4147-A177-3AD203B41FA5}">
                      <a16:colId xmlns:a16="http://schemas.microsoft.com/office/drawing/2014/main" val="1590528495"/>
                    </a:ext>
                  </a:extLst>
                </a:gridCol>
                <a:gridCol w="2147166">
                  <a:extLst>
                    <a:ext uri="{9D8B030D-6E8A-4147-A177-3AD203B41FA5}">
                      <a16:colId xmlns:a16="http://schemas.microsoft.com/office/drawing/2014/main" val="667963337"/>
                    </a:ext>
                  </a:extLst>
                </a:gridCol>
                <a:gridCol w="2147166">
                  <a:extLst>
                    <a:ext uri="{9D8B030D-6E8A-4147-A177-3AD203B41FA5}">
                      <a16:colId xmlns:a16="http://schemas.microsoft.com/office/drawing/2014/main" val="3251902381"/>
                    </a:ext>
                  </a:extLst>
                </a:gridCol>
                <a:gridCol w="2147166">
                  <a:extLst>
                    <a:ext uri="{9D8B030D-6E8A-4147-A177-3AD203B41FA5}">
                      <a16:colId xmlns:a16="http://schemas.microsoft.com/office/drawing/2014/main" val="1618699767"/>
                    </a:ext>
                  </a:extLst>
                </a:gridCol>
              </a:tblGrid>
              <a:tr h="636524">
                <a:tc>
                  <a:txBody>
                    <a:bodyPr/>
                    <a:lstStyle/>
                    <a:p>
                      <a:pPr algn="ctr"/>
                      <a:r>
                        <a:rPr lang="en-GB" sz="1500" b="1" dirty="0">
                          <a:solidFill>
                            <a:schemeClr val="tx1"/>
                          </a:solidFill>
                          <a:latin typeface="Bahnschrift"/>
                        </a:rPr>
                        <a:t>Meat Free Monday</a:t>
                      </a:r>
                    </a:p>
                  </a:txBody>
                  <a:tcPr anchor="ctr"/>
                </a:tc>
                <a:tc>
                  <a:txBody>
                    <a:bodyPr/>
                    <a:lstStyle/>
                    <a:p>
                      <a:pPr algn="ctr"/>
                      <a:r>
                        <a:rPr lang="en-GB" sz="1500" b="1" dirty="0">
                          <a:solidFill>
                            <a:schemeClr val="tx1"/>
                          </a:solidFill>
                          <a:latin typeface="Bahnschrift"/>
                        </a:rPr>
                        <a:t>Tasty Tuesday</a:t>
                      </a:r>
                    </a:p>
                  </a:txBody>
                  <a:tcPr anchor="ctr"/>
                </a:tc>
                <a:tc>
                  <a:txBody>
                    <a:bodyPr/>
                    <a:lstStyle/>
                    <a:p>
                      <a:pPr algn="ctr"/>
                      <a:r>
                        <a:rPr lang="en-GB" sz="1500" b="1" dirty="0">
                          <a:solidFill>
                            <a:schemeClr val="tx1"/>
                          </a:solidFill>
                          <a:latin typeface="Bahnschrift"/>
                        </a:rPr>
                        <a:t>Roast it up Wednesday</a:t>
                      </a:r>
                    </a:p>
                  </a:txBody>
                  <a:tcPr anchor="ctr"/>
                </a:tc>
                <a:tc>
                  <a:txBody>
                    <a:bodyPr/>
                    <a:lstStyle/>
                    <a:p>
                      <a:pPr algn="ctr"/>
                      <a:r>
                        <a:rPr lang="en-GB" sz="1500" b="1" dirty="0">
                          <a:solidFill>
                            <a:schemeClr val="tx1"/>
                          </a:solidFill>
                          <a:latin typeface="Bahnschrift"/>
                        </a:rPr>
                        <a:t>Treat yourself Thursday</a:t>
                      </a:r>
                    </a:p>
                  </a:txBody>
                  <a:tcPr anchor="ctr"/>
                </a:tc>
                <a:tc>
                  <a:txBody>
                    <a:bodyPr/>
                    <a:lstStyle/>
                    <a:p>
                      <a:pPr algn="ctr"/>
                      <a:r>
                        <a:rPr lang="en-GB" sz="1500" b="1" dirty="0">
                          <a:solidFill>
                            <a:schemeClr val="tx1"/>
                          </a:solidFill>
                          <a:latin typeface="Bahnschrift"/>
                        </a:rPr>
                        <a:t>Finish it off Friday</a:t>
                      </a:r>
                    </a:p>
                  </a:txBody>
                  <a:tcPr anchor="ctr"/>
                </a:tc>
                <a:extLst>
                  <a:ext uri="{0D108BD9-81ED-4DB2-BD59-A6C34878D82A}">
                    <a16:rowId xmlns:a16="http://schemas.microsoft.com/office/drawing/2014/main" val="4143486272"/>
                  </a:ext>
                </a:extLst>
              </a:tr>
              <a:tr h="689770">
                <a:tc>
                  <a:txBody>
                    <a:bodyPr/>
                    <a:lstStyle/>
                    <a:p>
                      <a:pPr algn="ctr"/>
                      <a:r>
                        <a:rPr lang="en-GB" sz="1500" b="1" dirty="0">
                          <a:latin typeface="Bahnschrift"/>
                        </a:rPr>
                        <a:t>Mozzarella topped Mediterranean Pasta</a:t>
                      </a:r>
                    </a:p>
                  </a:txBody>
                  <a:tcPr anchor="ctr"/>
                </a:tc>
                <a:tc>
                  <a:txBody>
                    <a:bodyPr/>
                    <a:lstStyle/>
                    <a:p>
                      <a:pPr algn="ctr"/>
                      <a:r>
                        <a:rPr lang="en-GB" sz="1500" b="1" dirty="0">
                          <a:latin typeface="Bahnschrift"/>
                        </a:rPr>
                        <a:t>Beefy </a:t>
                      </a:r>
                      <a:r>
                        <a:rPr lang="en-GB" sz="1500" b="1" baseline="0" dirty="0">
                          <a:latin typeface="Bahnschrift"/>
                        </a:rPr>
                        <a:t>Macaroni Cheese</a:t>
                      </a:r>
                      <a:endParaRPr lang="en-GB" sz="1500" b="1" dirty="0">
                        <a:latin typeface="Bahnschrift"/>
                      </a:endParaRPr>
                    </a:p>
                  </a:txBody>
                  <a:tcPr anchor="ctr"/>
                </a:tc>
                <a:tc>
                  <a:txBody>
                    <a:bodyPr/>
                    <a:lstStyle/>
                    <a:p>
                      <a:pPr algn="ctr"/>
                      <a:r>
                        <a:rPr lang="en-GB" sz="1500" b="1" dirty="0">
                          <a:latin typeface="Bahnschrift"/>
                        </a:rPr>
                        <a:t>Roast Chicken &amp; Stuffing</a:t>
                      </a:r>
                    </a:p>
                  </a:txBody>
                  <a:tcPr anchor="ctr"/>
                </a:tc>
                <a:tc>
                  <a:txBody>
                    <a:bodyPr/>
                    <a:lstStyle/>
                    <a:p>
                      <a:pPr algn="ctr"/>
                      <a:r>
                        <a:rPr lang="en-GB" sz="1500" b="1" baseline="0" dirty="0">
                          <a:latin typeface="Bahnschrift"/>
                        </a:rPr>
                        <a:t>100% Beef Burger Bap &amp; Diced Potatoes</a:t>
                      </a:r>
                    </a:p>
                  </a:txBody>
                  <a:tcPr anchor="ctr"/>
                </a:tc>
                <a:tc>
                  <a:txBody>
                    <a:bodyPr/>
                    <a:lstStyle/>
                    <a:p>
                      <a:pPr algn="ctr"/>
                      <a:r>
                        <a:rPr lang="en-GB" sz="1500" b="1" dirty="0">
                          <a:latin typeface="Bahnschrift"/>
                        </a:rPr>
                        <a:t>Crispy Salmon Wrap with Salad &amp; Mayo</a:t>
                      </a:r>
                    </a:p>
                  </a:txBody>
                  <a:tcPr anchor="ctr"/>
                </a:tc>
                <a:extLst>
                  <a:ext uri="{0D108BD9-81ED-4DB2-BD59-A6C34878D82A}">
                    <a16:rowId xmlns:a16="http://schemas.microsoft.com/office/drawing/2014/main" val="2820107350"/>
                  </a:ext>
                </a:extLst>
              </a:tr>
              <a:tr h="681991">
                <a:tc>
                  <a:txBody>
                    <a:bodyPr/>
                    <a:lstStyle/>
                    <a:p>
                      <a:pPr algn="ctr"/>
                      <a:r>
                        <a:rPr lang="en-GB" sz="1500" b="1" baseline="0" dirty="0">
                          <a:latin typeface="Bahnschrift"/>
                        </a:rPr>
                        <a:t>Veggie Burger &amp; Pasta</a:t>
                      </a:r>
                    </a:p>
                  </a:txBody>
                  <a:tcPr anchor="ctr"/>
                </a:tc>
                <a:tc>
                  <a:txBody>
                    <a:bodyPr/>
                    <a:lstStyle/>
                    <a:p>
                      <a:pPr algn="ctr"/>
                      <a:r>
                        <a:rPr lang="en-GB" sz="1500" b="1" baseline="0" dirty="0">
                          <a:latin typeface="Bahnschrift"/>
                        </a:rPr>
                        <a:t>Cauliflower Bites &amp; Diced Potatoes</a:t>
                      </a:r>
                    </a:p>
                  </a:txBody>
                  <a:tcPr anchor="ctr"/>
                </a:tc>
                <a:tc>
                  <a:txBody>
                    <a:bodyPr/>
                    <a:lstStyle/>
                    <a:p>
                      <a:pPr algn="ctr"/>
                      <a:r>
                        <a:rPr lang="en-GB" sz="1500" b="1" dirty="0">
                          <a:latin typeface="Bahnschrift"/>
                        </a:rPr>
                        <a:t>Cheese Wheels</a:t>
                      </a:r>
                    </a:p>
                  </a:txBody>
                  <a:tcPr anchor="ctr"/>
                </a:tc>
                <a:tc>
                  <a:txBody>
                    <a:bodyPr/>
                    <a:lstStyle/>
                    <a:p>
                      <a:pPr algn="ctr"/>
                      <a:r>
                        <a:rPr lang="en-GB" sz="1500" b="1" dirty="0">
                          <a:latin typeface="Bahnschrift"/>
                        </a:rPr>
                        <a:t>Veggie Curry with Wholegrain Rice</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Vegan</a:t>
                      </a:r>
                    </a:p>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 Sausage Roll</a:t>
                      </a:r>
                    </a:p>
                  </a:txBody>
                  <a:tcPr anchor="ctr"/>
                </a:tc>
                <a:extLst>
                  <a:ext uri="{0D108BD9-81ED-4DB2-BD59-A6C34878D82A}">
                    <a16:rowId xmlns:a16="http://schemas.microsoft.com/office/drawing/2014/main" val="3789807887"/>
                  </a:ext>
                </a:extLst>
              </a:tr>
              <a:tr h="901742">
                <a:tc>
                  <a:txBody>
                    <a:bodyPr/>
                    <a:lstStyle/>
                    <a:p>
                      <a:pPr algn="ctr"/>
                      <a:r>
                        <a:rPr lang="en-GB" sz="1500" b="1" dirty="0">
                          <a:latin typeface="Bahnschrift"/>
                        </a:rPr>
                        <a:t>Jacket Potato with Cheese, Beans or Tuna</a:t>
                      </a:r>
                    </a:p>
                  </a:txBody>
                  <a:tcPr anchor="ctr"/>
                </a:tc>
                <a:tc>
                  <a:txBody>
                    <a:bodyPr/>
                    <a:lstStyle/>
                    <a:p>
                      <a:pPr algn="ctr"/>
                      <a:r>
                        <a:rPr lang="en-GB" sz="1500" b="1" dirty="0">
                          <a:latin typeface="Bahnschrift"/>
                        </a:rPr>
                        <a:t>Jacket Potato</a:t>
                      </a:r>
                    </a:p>
                    <a:p>
                      <a:pPr algn="ctr"/>
                      <a:r>
                        <a:rPr lang="en-GB" sz="1500" b="1" dirty="0">
                          <a:latin typeface="Bahnschrift"/>
                        </a:rPr>
                        <a:t> with Cheese, Beans or Tuna</a:t>
                      </a:r>
                    </a:p>
                  </a:txBody>
                  <a:tcPr anchor="ctr"/>
                </a:tc>
                <a:tc>
                  <a:txBody>
                    <a:bodyPr/>
                    <a:lstStyle/>
                    <a:p>
                      <a:pPr algn="ctr"/>
                      <a:r>
                        <a:rPr lang="en-GB" sz="1500" b="1" dirty="0">
                          <a:latin typeface="Bahnschrift"/>
                        </a:rPr>
                        <a:t>Jacket Potato </a:t>
                      </a:r>
                    </a:p>
                    <a:p>
                      <a:pPr algn="ctr"/>
                      <a:r>
                        <a:rPr lang="en-GB" sz="1500" b="1" dirty="0">
                          <a:latin typeface="Bahnschrift"/>
                        </a:rPr>
                        <a:t>with Cheese, Beans or Tuna</a:t>
                      </a:r>
                    </a:p>
                  </a:txBody>
                  <a:tcPr anchor="ctr"/>
                </a:tc>
                <a:tc>
                  <a:txBody>
                    <a:bodyPr/>
                    <a:lstStyle/>
                    <a:p>
                      <a:pPr algn="ctr"/>
                      <a:r>
                        <a:rPr lang="en-GB" sz="1500" b="1" dirty="0">
                          <a:latin typeface="Bahnschrift"/>
                        </a:rPr>
                        <a:t>Jacket Potato </a:t>
                      </a:r>
                    </a:p>
                    <a:p>
                      <a:pPr algn="ctr"/>
                      <a:r>
                        <a:rPr lang="en-GB" sz="1500" b="1" dirty="0">
                          <a:latin typeface="Bahnschrift"/>
                        </a:rPr>
                        <a:t>with Cheese, Beans or Tuna</a:t>
                      </a:r>
                    </a:p>
                  </a:txBody>
                  <a:tcPr anchor="ctr"/>
                </a:tc>
                <a:tc>
                  <a:txBody>
                    <a:bodyPr/>
                    <a:lstStyle/>
                    <a:p>
                      <a:pPr algn="ctr"/>
                      <a:r>
                        <a:rPr lang="en-GB" sz="1500" b="1" dirty="0">
                          <a:latin typeface="Bahnschrift"/>
                        </a:rPr>
                        <a:t>Jacket Potato </a:t>
                      </a:r>
                    </a:p>
                    <a:p>
                      <a:pPr algn="ctr"/>
                      <a:r>
                        <a:rPr lang="en-GB" sz="1500" b="1" dirty="0">
                          <a:latin typeface="Bahnschrift"/>
                        </a:rPr>
                        <a:t>with Cheese, Beans or Tuna</a:t>
                      </a:r>
                    </a:p>
                  </a:txBody>
                  <a:tcPr anchor="ctr"/>
                </a:tc>
                <a:extLst>
                  <a:ext uri="{0D108BD9-81ED-4DB2-BD59-A6C34878D82A}">
                    <a16:rowId xmlns:a16="http://schemas.microsoft.com/office/drawing/2014/main" val="537325371"/>
                  </a:ext>
                </a:extLst>
              </a:tr>
              <a:tr h="1003498">
                <a:tc>
                  <a:txBody>
                    <a:bodyPr/>
                    <a:lstStyle/>
                    <a:p>
                      <a:pPr algn="ctr"/>
                      <a:r>
                        <a:rPr lang="en-GB" sz="1500" b="1" dirty="0">
                          <a:latin typeface="Bahnschrift"/>
                        </a:rPr>
                        <a:t>Mixed Vegetables </a:t>
                      </a:r>
                    </a:p>
                  </a:txBody>
                  <a:tcPr anchor="ctr"/>
                </a:tc>
                <a:tc>
                  <a:txBody>
                    <a:bodyPr/>
                    <a:lstStyle/>
                    <a:p>
                      <a:pPr algn="ctr"/>
                      <a:r>
                        <a:rPr lang="en-GB" sz="1500" b="1" dirty="0">
                          <a:latin typeface="Bahnschrift"/>
                        </a:rPr>
                        <a:t>Peas &amp; Sweetcorn &amp; Crusty Bread</a:t>
                      </a:r>
                    </a:p>
                  </a:txBody>
                  <a:tcPr anchor="ctr"/>
                </a:tc>
                <a:tc>
                  <a:txBody>
                    <a:bodyPr/>
                    <a:lstStyle/>
                    <a:p>
                      <a:pPr algn="ctr"/>
                      <a:r>
                        <a:rPr lang="en-GB" sz="1500" b="1" dirty="0">
                          <a:latin typeface="Bahnschrift"/>
                        </a:rPr>
                        <a:t>Roast or Mash Potato with Fresh Broccoli, Carrots, &amp; Gravy</a:t>
                      </a:r>
                    </a:p>
                  </a:txBody>
                  <a:tcPr anchor="ctr"/>
                </a:tc>
                <a:tc>
                  <a:txBody>
                    <a:bodyPr/>
                    <a:lstStyle/>
                    <a:p>
                      <a:pPr algn="ctr"/>
                      <a:r>
                        <a:rPr lang="en-GB" sz="1500" b="1" dirty="0">
                          <a:latin typeface="Bahnschrift"/>
                        </a:rPr>
                        <a:t>Tomato Sauce, Corn on the Cob or Green Beans</a:t>
                      </a:r>
                    </a:p>
                  </a:txBody>
                  <a:tcPr anchor="ctr"/>
                </a:tc>
                <a:tc>
                  <a:txBody>
                    <a:bodyPr/>
                    <a:lstStyle/>
                    <a:p>
                      <a:pPr algn="ctr"/>
                      <a:r>
                        <a:rPr lang="en-GB" sz="1500" b="1" dirty="0">
                          <a:latin typeface="Bahnschrift"/>
                        </a:rPr>
                        <a:t>Chips, Pasta, Peas or Baked Beans</a:t>
                      </a:r>
                    </a:p>
                  </a:txBody>
                  <a:tcPr anchor="ctr"/>
                </a:tc>
                <a:extLst>
                  <a:ext uri="{0D108BD9-81ED-4DB2-BD59-A6C34878D82A}">
                    <a16:rowId xmlns:a16="http://schemas.microsoft.com/office/drawing/2014/main" val="420141772"/>
                  </a:ext>
                </a:extLst>
              </a:tr>
              <a:tr h="714467">
                <a:tc>
                  <a:txBody>
                    <a:bodyPr/>
                    <a:lstStyle/>
                    <a:p>
                      <a:pPr algn="ctr"/>
                      <a:r>
                        <a:rPr lang="en-GB" sz="1500" b="1" dirty="0">
                          <a:latin typeface="Bahnschrift"/>
                        </a:rPr>
                        <a:t>Pesto Pasta with Cheese</a:t>
                      </a:r>
                    </a:p>
                  </a:txBody>
                  <a:tcPr anchor="ctr"/>
                </a:tc>
                <a:tc>
                  <a:txBody>
                    <a:bodyPr/>
                    <a:lstStyle/>
                    <a:p>
                      <a:pPr algn="ctr"/>
                      <a:r>
                        <a:rPr lang="en-GB" sz="1500" b="1" dirty="0">
                          <a:latin typeface="Bahnschrift"/>
                        </a:rPr>
                        <a:t>Ham Bap</a:t>
                      </a:r>
                    </a:p>
                  </a:txBody>
                  <a:tcPr anchor="ctr"/>
                </a:tc>
                <a:tc>
                  <a:txBody>
                    <a:bodyPr/>
                    <a:lstStyle/>
                    <a:p>
                      <a:pPr algn="ctr"/>
                      <a:r>
                        <a:rPr lang="en-GB" sz="1500" b="1" dirty="0">
                          <a:latin typeface="Bahnschrift"/>
                        </a:rPr>
                        <a:t>Tuna Bap</a:t>
                      </a:r>
                    </a:p>
                  </a:txBody>
                  <a:tcPr anchor="ctr"/>
                </a:tc>
                <a:tc>
                  <a:txBody>
                    <a:bodyPr/>
                    <a:lstStyle/>
                    <a:p>
                      <a:pPr algn="ctr"/>
                      <a:r>
                        <a:rPr lang="en-GB" sz="1500" b="1" dirty="0">
                          <a:latin typeface="Bahnschrift"/>
                        </a:rPr>
                        <a:t>Cheese Bap</a:t>
                      </a:r>
                    </a:p>
                  </a:txBody>
                  <a:tcPr anchor="ctr"/>
                </a:tc>
                <a:tc>
                  <a:txBody>
                    <a:bodyPr/>
                    <a:lstStyle/>
                    <a:p>
                      <a:pPr algn="ctr"/>
                      <a:r>
                        <a:rPr lang="en-GB" sz="1500" b="1" dirty="0">
                          <a:latin typeface="Bahnschrift"/>
                        </a:rPr>
                        <a:t>Chicken Goujon, Salad  &amp; Mayo Wrap</a:t>
                      </a:r>
                    </a:p>
                  </a:txBody>
                  <a:tcPr anchor="ctr"/>
                </a:tc>
                <a:extLst>
                  <a:ext uri="{0D108BD9-81ED-4DB2-BD59-A6C34878D82A}">
                    <a16:rowId xmlns:a16="http://schemas.microsoft.com/office/drawing/2014/main" val="1603911861"/>
                  </a:ext>
                </a:extLst>
              </a:tr>
              <a:tr h="669155">
                <a:tc>
                  <a:txBody>
                    <a:bodyPr/>
                    <a:lstStyle/>
                    <a:p>
                      <a:pPr algn="ctr"/>
                      <a:r>
                        <a:rPr lang="en-GB" sz="1800" b="1" kern="1200" dirty="0">
                          <a:effectLst/>
                          <a:latin typeface="Bahnschrift Condensed" panose="020B0502040204020203" pitchFamily="34" charset="0"/>
                        </a:rPr>
                        <a:t>Warm Pancakes </a:t>
                      </a:r>
                      <a:r>
                        <a:rPr lang="en-GB" sz="1800" b="1" kern="1200">
                          <a:effectLst/>
                          <a:latin typeface="Bahnschrift Condensed" panose="020B0502040204020203" pitchFamily="34" charset="0"/>
                        </a:rPr>
                        <a:t>with Honey &amp; Banana </a:t>
                      </a:r>
                      <a:endParaRPr lang="en-GB" sz="1800" b="1" kern="1200" dirty="0">
                        <a:effectLst/>
                        <a:latin typeface="Bahnschrift Condensed" panose="020B0502040204020203" pitchFamily="34" charset="0"/>
                      </a:endParaRPr>
                    </a:p>
                  </a:txBody>
                  <a:tcPr anchor="ctr"/>
                </a:tc>
                <a:tc>
                  <a:txBody>
                    <a:bodyPr/>
                    <a:lstStyle/>
                    <a:p>
                      <a:pPr algn="ctr"/>
                      <a:r>
                        <a:rPr lang="en-GB" sz="1800" b="1" kern="1200" dirty="0">
                          <a:effectLst/>
                          <a:latin typeface="Bahnschrift Condensed" panose="020B0502040204020203" pitchFamily="34" charset="0"/>
                        </a:rPr>
                        <a:t>Mandarin Jelly</a:t>
                      </a:r>
                    </a:p>
                  </a:txBody>
                  <a:tcPr anchor="ctr"/>
                </a:tc>
                <a:tc>
                  <a:txBody>
                    <a:bodyPr/>
                    <a:lstStyle/>
                    <a:p>
                      <a:pPr algn="ctr"/>
                      <a:r>
                        <a:rPr lang="en-GB" b="1" dirty="0">
                          <a:latin typeface="Bahnschrift Condensed" panose="020B0502040204020203" pitchFamily="34" charset="0"/>
                        </a:rPr>
                        <a:t>Cheese, Apple &amp; Crackers</a:t>
                      </a:r>
                    </a:p>
                  </a:txBody>
                  <a:tcPr anchor="ctr"/>
                </a:tc>
                <a:tc>
                  <a:txBody>
                    <a:bodyPr/>
                    <a:lstStyle/>
                    <a:p>
                      <a:pPr algn="ctr"/>
                      <a:r>
                        <a:rPr lang="en-GB" sz="1600" b="1" dirty="0">
                          <a:latin typeface="Bahnschrift"/>
                        </a:rPr>
                        <a:t>Chocolate Cake &amp; Chocolate Sauce</a:t>
                      </a:r>
                      <a:endParaRPr lang="en-GB" sz="1600" b="1" dirty="0">
                        <a:latin typeface="Bahnschrift Condensed" panose="020B0502040204020203"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latin typeface="Bahnschrift Condensed" panose="020B0502040204020203" pitchFamily="34" charset="0"/>
                        </a:rPr>
                        <a:t>Fruity Flapjack</a:t>
                      </a:r>
                    </a:p>
                  </a:txBody>
                  <a:tcPr anchor="ctr"/>
                </a:tc>
                <a:extLst>
                  <a:ext uri="{0D108BD9-81ED-4DB2-BD59-A6C34878D82A}">
                    <a16:rowId xmlns:a16="http://schemas.microsoft.com/office/drawing/2014/main" val="2887517926"/>
                  </a:ext>
                </a:extLst>
              </a:tr>
            </a:tbl>
          </a:graphicData>
        </a:graphic>
      </p:graphicFrame>
      <p:sp>
        <p:nvSpPr>
          <p:cNvPr id="9" name="TextBox 8"/>
          <p:cNvSpPr txBox="1"/>
          <p:nvPr/>
        </p:nvSpPr>
        <p:spPr>
          <a:xfrm>
            <a:off x="0" y="242086"/>
            <a:ext cx="12192000" cy="553998"/>
          </a:xfrm>
          <a:prstGeom prst="rect">
            <a:avLst/>
          </a:prstGeom>
          <a:noFill/>
        </p:spPr>
        <p:txBody>
          <a:bodyPr wrap="square" lIns="91440" tIns="45720" rIns="91440" bIns="45720" rtlCol="0" anchor="t">
            <a:spAutoFit/>
          </a:bodyPr>
          <a:lstStyle/>
          <a:p>
            <a:pPr algn="ctr"/>
            <a:r>
              <a:rPr lang="en-GB" sz="3000" b="1" dirty="0">
                <a:solidFill>
                  <a:schemeClr val="accent2"/>
                </a:solidFill>
                <a:latin typeface="Bahnschrift"/>
              </a:rPr>
              <a:t>LUNCH MENU – WEEK 2</a:t>
            </a:r>
          </a:p>
        </p:txBody>
      </p:sp>
      <p:pic>
        <p:nvPicPr>
          <p:cNvPr id="18" name="Picture 17"/>
          <p:cNvPicPr>
            <a:picLocks noChangeAspect="1"/>
          </p:cNvPicPr>
          <p:nvPr/>
        </p:nvPicPr>
        <p:blipFill>
          <a:blip r:embed="rId2">
            <a:clrChange>
              <a:clrFrom>
                <a:srgbClr val="FFFFFF"/>
              </a:clrFrom>
              <a:clrTo>
                <a:srgbClr val="FFFFFF">
                  <a:alpha val="0"/>
                </a:srgbClr>
              </a:clrTo>
            </a:clrChange>
          </a:blip>
          <a:stretch>
            <a:fillRect/>
          </a:stretch>
        </p:blipFill>
        <p:spPr>
          <a:xfrm>
            <a:off x="310292" y="-36630"/>
            <a:ext cx="1319996" cy="1066997"/>
          </a:xfrm>
          <a:prstGeom prst="rect">
            <a:avLst/>
          </a:prstGeom>
        </p:spPr>
      </p:pic>
      <p:pic>
        <p:nvPicPr>
          <p:cNvPr id="25" name="Picture 6" descr="Hot jacket potato Stock Vectors, Images &amp;amp;amp; Vector Art | Shutterstock"/>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1976" b="82071" l="11552" r="86950">
                        <a14:backgroundMark x1="21513" y1="50357" x2="32151" y2="82857"/>
                        <a14:backgroundMark x1="29787" y1="63929" x2="50827" y2="82857"/>
                      </a14:backgroundRemoval>
                    </a14:imgEffect>
                  </a14:imgLayer>
                </a14:imgProps>
              </a:ext>
              <a:ext uri="{28A0092B-C50C-407E-A947-70E740481C1C}">
                <a14:useLocalDpi xmlns:a14="http://schemas.microsoft.com/office/drawing/2010/main" val="0"/>
              </a:ext>
            </a:extLst>
          </a:blip>
          <a:srcRect l="2127" t="3214" r="3625" b="9167"/>
          <a:stretch/>
        </p:blipFill>
        <p:spPr bwMode="auto">
          <a:xfrm>
            <a:off x="-722813" y="2946881"/>
            <a:ext cx="2131981" cy="131198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Baked Beans Icon stock vector. Illustration of meal - 21988252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249" y="1469990"/>
            <a:ext cx="1146367" cy="11463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arrot - Free food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448809">
            <a:off x="11288232" y="4357007"/>
            <a:ext cx="1099322" cy="10993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4,966 Sweetcorn Cliparts, Stock Vector and Royalty Free Sweetcorn  Illustrations"/>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8263">
            <a:off x="-130729" y="4928312"/>
            <a:ext cx="1352650" cy="128351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Flat Icon Green Peas. Vector Illustration. Royalty Free Cliparts, Vectors,  And Stock Illustration. Image 5655258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885" y="3954771"/>
            <a:ext cx="1074175" cy="107417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French fries - Free food icons"/>
          <p:cNvPicPr>
            <a:picLocks noChangeAspect="1" noChangeArrowheads="1"/>
          </p:cNvPicPr>
          <p:nvPr/>
        </p:nvPicPr>
        <p:blipFill>
          <a:blip r:embed="rId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122373" y="1981783"/>
            <a:ext cx="1180856" cy="11808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0">
            <a:clrChange>
              <a:clrFrom>
                <a:srgbClr val="FFFFFF"/>
              </a:clrFrom>
              <a:clrTo>
                <a:srgbClr val="FFFFFF">
                  <a:alpha val="0"/>
                </a:srgbClr>
              </a:clrTo>
            </a:clrChange>
          </a:blip>
          <a:stretch>
            <a:fillRect/>
          </a:stretch>
        </p:blipFill>
        <p:spPr>
          <a:xfrm>
            <a:off x="11145346" y="3076003"/>
            <a:ext cx="1114048" cy="1053743"/>
          </a:xfrm>
          <a:prstGeom prst="rect">
            <a:avLst/>
          </a:prstGeom>
        </p:spPr>
      </p:pic>
      <p:pic>
        <p:nvPicPr>
          <p:cNvPr id="6" name="Picture 5"/>
          <p:cNvPicPr>
            <a:picLocks noChangeAspect="1"/>
          </p:cNvPicPr>
          <p:nvPr/>
        </p:nvPicPr>
        <p:blipFill>
          <a:blip r:embed="rId11">
            <a:clrChange>
              <a:clrFrom>
                <a:srgbClr val="FFFFFF"/>
              </a:clrFrom>
              <a:clrTo>
                <a:srgbClr val="FFFFFF">
                  <a:alpha val="0"/>
                </a:srgbClr>
              </a:clrTo>
            </a:clrChange>
          </a:blip>
          <a:stretch>
            <a:fillRect/>
          </a:stretch>
        </p:blipFill>
        <p:spPr>
          <a:xfrm>
            <a:off x="-358860" y="5886739"/>
            <a:ext cx="1329150" cy="920395"/>
          </a:xfrm>
          <a:prstGeom prst="rect">
            <a:avLst/>
          </a:prstGeom>
        </p:spPr>
      </p:pic>
      <p:pic>
        <p:nvPicPr>
          <p:cNvPr id="3074" name="Picture 2" descr="Veg Icon Png - Dark Green Vegetables Clipart, Transparent Png - kindpng"/>
          <p:cNvPicPr>
            <a:picLocks noChangeAspect="1" noChangeArrowheads="1"/>
          </p:cNvPicPr>
          <p:nvPr/>
        </p:nvPicPr>
        <p:blipFill rotWithShape="1">
          <a:blip r:embed="rId12" cstate="print">
            <a:clrChange>
              <a:clrFrom>
                <a:srgbClr val="F7F7F7"/>
              </a:clrFrom>
              <a:clrTo>
                <a:srgbClr val="F7F7F7">
                  <a:alpha val="0"/>
                </a:srgbClr>
              </a:clrTo>
            </a:clrChange>
            <a:extLst>
              <a:ext uri="{28A0092B-C50C-407E-A947-70E740481C1C}">
                <a14:useLocalDpi xmlns:a14="http://schemas.microsoft.com/office/drawing/2010/main" val="0"/>
              </a:ext>
            </a:extLst>
          </a:blip>
          <a:srcRect l="15847" r="15602"/>
          <a:stretch/>
        </p:blipFill>
        <p:spPr bwMode="auto">
          <a:xfrm>
            <a:off x="8483325" y="-27729"/>
            <a:ext cx="1414339" cy="10459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8A779C-9EA1-4378-1892-E90FE340AAAC}"/>
              </a:ext>
            </a:extLst>
          </p:cNvPr>
          <p:cNvPicPr>
            <a:picLocks noChangeAspect="1"/>
          </p:cNvPicPr>
          <p:nvPr/>
        </p:nvPicPr>
        <p:blipFill>
          <a:blip r:embed="rId13"/>
          <a:stretch>
            <a:fillRect/>
          </a:stretch>
        </p:blipFill>
        <p:spPr>
          <a:xfrm>
            <a:off x="9589795" y="-197269"/>
            <a:ext cx="3029975" cy="1603387"/>
          </a:xfrm>
          <a:prstGeom prst="rect">
            <a:avLst/>
          </a:prstGeom>
        </p:spPr>
      </p:pic>
      <p:sp>
        <p:nvSpPr>
          <p:cNvPr id="8" name="TextBox 7">
            <a:extLst>
              <a:ext uri="{FF2B5EF4-FFF2-40B4-BE49-F238E27FC236}">
                <a16:creationId xmlns:a16="http://schemas.microsoft.com/office/drawing/2014/main" id="{9F742D12-DCCA-4289-FF72-77B1DF4F47BA}"/>
              </a:ext>
            </a:extLst>
          </p:cNvPr>
          <p:cNvSpPr txBox="1"/>
          <p:nvPr/>
        </p:nvSpPr>
        <p:spPr>
          <a:xfrm>
            <a:off x="20948" y="826862"/>
            <a:ext cx="12181526" cy="369332"/>
          </a:xfrm>
          <a:prstGeom prst="rect">
            <a:avLst/>
          </a:prstGeom>
          <a:noFill/>
        </p:spPr>
        <p:txBody>
          <a:bodyPr wrap="square" rtlCol="0">
            <a:spAutoFit/>
          </a:bodyPr>
          <a:lstStyle/>
          <a:p>
            <a:pPr algn="ctr"/>
            <a:r>
              <a:rPr lang="en-GB" dirty="0"/>
              <a:t>11</a:t>
            </a:r>
            <a:r>
              <a:rPr lang="en-GB" baseline="30000" dirty="0"/>
              <a:t>th</a:t>
            </a:r>
            <a:r>
              <a:rPr lang="en-GB" dirty="0"/>
              <a:t> </a:t>
            </a:r>
            <a:r>
              <a:rPr lang="en-GB" dirty="0">
                <a:latin typeface="Bahnschrift SemiBold" panose="020B0502040204020203" pitchFamily="34" charset="0"/>
              </a:rPr>
              <a:t>Nov – 2</a:t>
            </a:r>
            <a:r>
              <a:rPr lang="en-GB" baseline="30000" dirty="0">
                <a:latin typeface="Bahnschrift SemiBold" panose="020B0502040204020203" pitchFamily="34" charset="0"/>
              </a:rPr>
              <a:t>nd</a:t>
            </a:r>
            <a:r>
              <a:rPr lang="en-GB" dirty="0">
                <a:latin typeface="Bahnschrift SemiBold" panose="020B0502040204020203" pitchFamily="34" charset="0"/>
              </a:rPr>
              <a:t> Dec 2024 – 6</a:t>
            </a:r>
            <a:r>
              <a:rPr lang="en-GB" baseline="30000" dirty="0">
                <a:latin typeface="Bahnschrift SemiBold" panose="020B0502040204020203" pitchFamily="34" charset="0"/>
              </a:rPr>
              <a:t>th</a:t>
            </a:r>
            <a:r>
              <a:rPr lang="en-GB" dirty="0">
                <a:latin typeface="Bahnschrift SemiBold" panose="020B0502040204020203" pitchFamily="34" charset="0"/>
              </a:rPr>
              <a:t> &amp; 27</a:t>
            </a:r>
            <a:r>
              <a:rPr lang="en-GB" baseline="30000" dirty="0">
                <a:latin typeface="Bahnschrift SemiBold" panose="020B0502040204020203" pitchFamily="34" charset="0"/>
              </a:rPr>
              <a:t>th</a:t>
            </a:r>
            <a:r>
              <a:rPr lang="en-GB" dirty="0">
                <a:latin typeface="Bahnschrift SemiBold" panose="020B0502040204020203" pitchFamily="34" charset="0"/>
              </a:rPr>
              <a:t> Jan – 24</a:t>
            </a:r>
            <a:r>
              <a:rPr lang="en-GB" baseline="30000" dirty="0">
                <a:latin typeface="Bahnschrift SemiBold" panose="020B0502040204020203" pitchFamily="34" charset="0"/>
              </a:rPr>
              <a:t>th</a:t>
            </a:r>
            <a:r>
              <a:rPr lang="en-GB" dirty="0">
                <a:latin typeface="Bahnschrift SemiBold" panose="020B0502040204020203" pitchFamily="34" charset="0"/>
              </a:rPr>
              <a:t> Feb – 17</a:t>
            </a:r>
            <a:r>
              <a:rPr lang="en-GB" baseline="30000" dirty="0">
                <a:latin typeface="Bahnschrift SemiBold" panose="020B0502040204020203" pitchFamily="34" charset="0"/>
              </a:rPr>
              <a:t>th</a:t>
            </a:r>
            <a:r>
              <a:rPr lang="en-GB" dirty="0">
                <a:latin typeface="Bahnschrift SemiBold" panose="020B0502040204020203" pitchFamily="34" charset="0"/>
              </a:rPr>
              <a:t> Mar 2025</a:t>
            </a:r>
          </a:p>
        </p:txBody>
      </p:sp>
      <p:sp>
        <p:nvSpPr>
          <p:cNvPr id="12" name="TextBox 11">
            <a:extLst>
              <a:ext uri="{FF2B5EF4-FFF2-40B4-BE49-F238E27FC236}">
                <a16:creationId xmlns:a16="http://schemas.microsoft.com/office/drawing/2014/main" id="{36476177-E3FE-AC5B-9394-2F44B147A96A}"/>
              </a:ext>
            </a:extLst>
          </p:cNvPr>
          <p:cNvSpPr txBox="1"/>
          <p:nvPr/>
        </p:nvSpPr>
        <p:spPr>
          <a:xfrm>
            <a:off x="20948" y="1052175"/>
            <a:ext cx="12150104" cy="400110"/>
          </a:xfrm>
          <a:prstGeom prst="rect">
            <a:avLst/>
          </a:prstGeom>
          <a:noFill/>
        </p:spPr>
        <p:txBody>
          <a:bodyPr wrap="square" rtlCol="0">
            <a:spAutoFit/>
          </a:bodyPr>
          <a:lstStyle/>
          <a:p>
            <a:r>
              <a:rPr lang="en-GB" sz="2000" b="1" dirty="0">
                <a:solidFill>
                  <a:srgbClr val="E937DC"/>
                </a:solidFill>
              </a:rPr>
              <a:t>Wholemeal Bread, Salad Bar, Fruit, Low Fat Yoghurts, Milk and Water available daily.  All Special Diets catered for.</a:t>
            </a:r>
            <a:endParaRPr lang="en-GB" sz="2000" dirty="0"/>
          </a:p>
        </p:txBody>
      </p:sp>
    </p:spTree>
    <p:extLst>
      <p:ext uri="{BB962C8B-B14F-4D97-AF65-F5344CB8AC3E}">
        <p14:creationId xmlns:p14="http://schemas.microsoft.com/office/powerpoint/2010/main" val="193936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4586304"/>
              </p:ext>
            </p:extLst>
          </p:nvPr>
        </p:nvGraphicFramePr>
        <p:xfrm>
          <a:off x="774629" y="1459260"/>
          <a:ext cx="10873040" cy="5346812"/>
        </p:xfrm>
        <a:graphic>
          <a:graphicData uri="http://schemas.openxmlformats.org/drawingml/2006/table">
            <a:tbl>
              <a:tblPr firstRow="1" bandRow="1">
                <a:tableStyleId>{5C22544A-7EE6-4342-B048-85BDC9FD1C3A}</a:tableStyleId>
              </a:tblPr>
              <a:tblGrid>
                <a:gridCol w="2174608">
                  <a:extLst>
                    <a:ext uri="{9D8B030D-6E8A-4147-A177-3AD203B41FA5}">
                      <a16:colId xmlns:a16="http://schemas.microsoft.com/office/drawing/2014/main" val="3791052974"/>
                    </a:ext>
                  </a:extLst>
                </a:gridCol>
                <a:gridCol w="2174608">
                  <a:extLst>
                    <a:ext uri="{9D8B030D-6E8A-4147-A177-3AD203B41FA5}">
                      <a16:colId xmlns:a16="http://schemas.microsoft.com/office/drawing/2014/main" val="1590528495"/>
                    </a:ext>
                  </a:extLst>
                </a:gridCol>
                <a:gridCol w="2174608">
                  <a:extLst>
                    <a:ext uri="{9D8B030D-6E8A-4147-A177-3AD203B41FA5}">
                      <a16:colId xmlns:a16="http://schemas.microsoft.com/office/drawing/2014/main" val="667963337"/>
                    </a:ext>
                  </a:extLst>
                </a:gridCol>
                <a:gridCol w="2174608">
                  <a:extLst>
                    <a:ext uri="{9D8B030D-6E8A-4147-A177-3AD203B41FA5}">
                      <a16:colId xmlns:a16="http://schemas.microsoft.com/office/drawing/2014/main" val="3251902381"/>
                    </a:ext>
                  </a:extLst>
                </a:gridCol>
                <a:gridCol w="2174608">
                  <a:extLst>
                    <a:ext uri="{9D8B030D-6E8A-4147-A177-3AD203B41FA5}">
                      <a16:colId xmlns:a16="http://schemas.microsoft.com/office/drawing/2014/main" val="1618699767"/>
                    </a:ext>
                  </a:extLst>
                </a:gridCol>
              </a:tblGrid>
              <a:tr h="602505">
                <a:tc>
                  <a:txBody>
                    <a:bodyPr/>
                    <a:lstStyle/>
                    <a:p>
                      <a:pPr algn="ctr"/>
                      <a:r>
                        <a:rPr lang="en-GB" sz="1500" b="1" dirty="0">
                          <a:latin typeface="Bahnschrift"/>
                        </a:rPr>
                        <a:t>Meat Free Monday</a:t>
                      </a:r>
                    </a:p>
                  </a:txBody>
                  <a:tcPr anchor="ctr"/>
                </a:tc>
                <a:tc>
                  <a:txBody>
                    <a:bodyPr/>
                    <a:lstStyle/>
                    <a:p>
                      <a:pPr algn="ctr"/>
                      <a:r>
                        <a:rPr lang="en-GB" sz="1500" b="1" dirty="0">
                          <a:latin typeface="Bahnschrift"/>
                        </a:rPr>
                        <a:t>Tasty Tuesday</a:t>
                      </a:r>
                    </a:p>
                  </a:txBody>
                  <a:tcPr anchor="ctr"/>
                </a:tc>
                <a:tc>
                  <a:txBody>
                    <a:bodyPr/>
                    <a:lstStyle/>
                    <a:p>
                      <a:pPr algn="ctr"/>
                      <a:r>
                        <a:rPr lang="en-GB" sz="1500" b="1" dirty="0">
                          <a:latin typeface="Bahnschrift"/>
                        </a:rPr>
                        <a:t>Roast it up Wednesday</a:t>
                      </a:r>
                    </a:p>
                  </a:txBody>
                  <a:tcPr anchor="ctr"/>
                </a:tc>
                <a:tc>
                  <a:txBody>
                    <a:bodyPr/>
                    <a:lstStyle/>
                    <a:p>
                      <a:pPr algn="ctr"/>
                      <a:r>
                        <a:rPr lang="en-GB" sz="1500" b="1" dirty="0">
                          <a:latin typeface="Bahnschrift"/>
                        </a:rPr>
                        <a:t>Treat Yourself Thursday</a:t>
                      </a:r>
                    </a:p>
                  </a:txBody>
                  <a:tcPr anchor="ctr"/>
                </a:tc>
                <a:tc>
                  <a:txBody>
                    <a:bodyPr/>
                    <a:lstStyle/>
                    <a:p>
                      <a:pPr algn="ctr"/>
                      <a:r>
                        <a:rPr lang="en-GB" sz="1500" b="1" dirty="0">
                          <a:latin typeface="Bahnschrift"/>
                        </a:rPr>
                        <a:t>Finish it off Friday</a:t>
                      </a:r>
                    </a:p>
                  </a:txBody>
                  <a:tcPr anchor="ctr"/>
                </a:tc>
                <a:extLst>
                  <a:ext uri="{0D108BD9-81ED-4DB2-BD59-A6C34878D82A}">
                    <a16:rowId xmlns:a16="http://schemas.microsoft.com/office/drawing/2014/main" val="4143486272"/>
                  </a:ext>
                </a:extLst>
              </a:tr>
              <a:tr h="853549">
                <a:tc>
                  <a:txBody>
                    <a:bodyPr/>
                    <a:lstStyle/>
                    <a:p>
                      <a:pPr algn="ctr"/>
                      <a:r>
                        <a:rPr lang="en-GB" sz="1500" b="1" baseline="0" dirty="0">
                          <a:latin typeface="Bahnschrift"/>
                        </a:rPr>
                        <a:t>Mac Cheese &amp; Spring Onion Bake &amp; Crusty Bread</a:t>
                      </a:r>
                    </a:p>
                  </a:txBody>
                  <a:tcPr anchor="ctr"/>
                </a:tc>
                <a:tc>
                  <a:txBody>
                    <a:bodyPr/>
                    <a:lstStyle/>
                    <a:p>
                      <a:pPr algn="ctr"/>
                      <a:r>
                        <a:rPr lang="en-GB" sz="1500" b="1" dirty="0">
                          <a:latin typeface="Bahnschrift"/>
                        </a:rPr>
                        <a:t>Pork Meatballs in Rustic Tomato Sauce with Pasta</a:t>
                      </a:r>
                    </a:p>
                  </a:txBody>
                  <a:tcPr anchor="ctr"/>
                </a:tc>
                <a:tc>
                  <a:txBody>
                    <a:bodyPr/>
                    <a:lstStyle/>
                    <a:p>
                      <a:pPr algn="ctr"/>
                      <a:r>
                        <a:rPr lang="en-GB" sz="1500" b="1" dirty="0">
                          <a:latin typeface="Bahnschrift"/>
                        </a:rPr>
                        <a:t>Roast Gammon &amp; Pineapple</a:t>
                      </a:r>
                    </a:p>
                  </a:txBody>
                  <a:tcPr anchor="ctr"/>
                </a:tc>
                <a:tc>
                  <a:txBody>
                    <a:bodyPr/>
                    <a:lstStyle/>
                    <a:p>
                      <a:pPr algn="ctr"/>
                      <a:r>
                        <a:rPr lang="en-GB" sz="1500" b="1" dirty="0">
                          <a:latin typeface="Bahnschrift"/>
                        </a:rPr>
                        <a:t>Chicken Goujons</a:t>
                      </a:r>
                    </a:p>
                  </a:txBody>
                  <a:tcPr anchor="ctr"/>
                </a:tc>
                <a:tc>
                  <a:txBody>
                    <a:bodyPr/>
                    <a:lstStyle/>
                    <a:p>
                      <a:pPr algn="ctr"/>
                      <a:r>
                        <a:rPr lang="en-GB" sz="1500" b="1" dirty="0">
                          <a:latin typeface="Bahnschrift"/>
                        </a:rPr>
                        <a:t>Breaded Fish Fillet </a:t>
                      </a:r>
                    </a:p>
                  </a:txBody>
                  <a:tcPr anchor="ctr"/>
                </a:tc>
                <a:extLst>
                  <a:ext uri="{0D108BD9-81ED-4DB2-BD59-A6C34878D82A}">
                    <a16:rowId xmlns:a16="http://schemas.microsoft.com/office/drawing/2014/main" val="2820107350"/>
                  </a:ext>
                </a:extLst>
              </a:tr>
              <a:tr h="1045393">
                <a:tc>
                  <a:txBody>
                    <a:bodyPr/>
                    <a:lstStyle/>
                    <a:p>
                      <a:pPr algn="ctr"/>
                      <a:r>
                        <a:rPr lang="en-GB" sz="1500" b="1" dirty="0">
                          <a:latin typeface="Bahnschrift"/>
                        </a:rPr>
                        <a:t>Plant Based Meatballs “Sub” with Tomato Sauce </a:t>
                      </a:r>
                    </a:p>
                  </a:txBody>
                  <a:tcPr anchor="ctr"/>
                </a:tc>
                <a:tc>
                  <a:txBody>
                    <a:bodyPr/>
                    <a:lstStyle/>
                    <a:p>
                      <a:pPr algn="ctr"/>
                      <a:r>
                        <a:rPr lang="en-GB" sz="1500" b="1" baseline="0" dirty="0">
                          <a:latin typeface="Bahnschrift"/>
                        </a:rPr>
                        <a:t>Veggie Lasagne</a:t>
                      </a:r>
                    </a:p>
                  </a:txBody>
                  <a:tcPr anchor="ctr"/>
                </a:tc>
                <a:tc>
                  <a:txBody>
                    <a:bodyPr/>
                    <a:lstStyle/>
                    <a:p>
                      <a:pPr algn="ctr"/>
                      <a:r>
                        <a:rPr lang="en-GB" sz="1500" b="1" dirty="0">
                          <a:latin typeface="Bahnschrift"/>
                        </a:rPr>
                        <a:t>Quorn Fillet</a:t>
                      </a:r>
                    </a:p>
                  </a:txBody>
                  <a:tcPr anchor="ctr"/>
                </a:tc>
                <a:tc>
                  <a:txBody>
                    <a:bodyPr/>
                    <a:lstStyle/>
                    <a:p>
                      <a:pPr algn="ctr"/>
                      <a:r>
                        <a:rPr lang="en-GB" sz="1500" b="1" dirty="0">
                          <a:latin typeface="Bahnschrift"/>
                        </a:rPr>
                        <a:t>Cheese Pasty </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Vegan Nuggets</a:t>
                      </a:r>
                    </a:p>
                  </a:txBody>
                  <a:tcPr anchor="ctr"/>
                </a:tc>
                <a:extLst>
                  <a:ext uri="{0D108BD9-81ED-4DB2-BD59-A6C34878D82A}">
                    <a16:rowId xmlns:a16="http://schemas.microsoft.com/office/drawing/2014/main" val="3789807887"/>
                  </a:ext>
                </a:extLst>
              </a:tr>
              <a:tr h="602505">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Jacket Potato with Cheese, Beans or Tuna</a:t>
                      </a:r>
                    </a:p>
                  </a:txBody>
                  <a:tcPr anchor="ctr"/>
                </a:tc>
                <a:tc>
                  <a:txBody>
                    <a:bodyPr/>
                    <a:lstStyle/>
                    <a:p>
                      <a:pPr algn="ctr"/>
                      <a:r>
                        <a:rPr lang="en-GB" sz="1500" b="1" dirty="0">
                          <a:latin typeface="Bahnschrift"/>
                        </a:rPr>
                        <a:t>Jacket Potato with Cheese, Beans or Tuna</a:t>
                      </a:r>
                    </a:p>
                  </a:txBody>
                  <a:tcPr anchor="ctr"/>
                </a:tc>
                <a:tc>
                  <a:txBody>
                    <a:bodyPr/>
                    <a:lstStyle/>
                    <a:p>
                      <a:pPr algn="ctr"/>
                      <a:r>
                        <a:rPr lang="en-GB" sz="1500" b="1" dirty="0">
                          <a:latin typeface="Bahnschrift"/>
                        </a:rPr>
                        <a:t>Jacket Potato with Cheese, Beans or Tuna </a:t>
                      </a:r>
                    </a:p>
                  </a:txBody>
                  <a:tcPr anchor="ctr"/>
                </a:tc>
                <a:tc>
                  <a:txBody>
                    <a:bodyPr/>
                    <a:lstStyle/>
                    <a:p>
                      <a:pPr algn="ctr"/>
                      <a:r>
                        <a:rPr lang="en-GB" sz="1500" b="1" dirty="0">
                          <a:latin typeface="Bahnschrift"/>
                        </a:rPr>
                        <a:t>Jacket Potato with Cheese, Beans or Tuna</a:t>
                      </a:r>
                    </a:p>
                  </a:txBody>
                  <a:tcPr anchor="ctr"/>
                </a:tc>
                <a:tc>
                  <a:txBody>
                    <a:bodyPr/>
                    <a:lstStyle/>
                    <a:p>
                      <a:pPr algn="ctr"/>
                      <a:r>
                        <a:rPr lang="en-GB" sz="1500" b="1" dirty="0">
                          <a:latin typeface="Bahnschrift"/>
                        </a:rPr>
                        <a:t>Jacket Potato with Cheese, Beans or Tuna</a:t>
                      </a:r>
                    </a:p>
                  </a:txBody>
                  <a:tcPr anchor="ctr"/>
                </a:tc>
                <a:extLst>
                  <a:ext uri="{0D108BD9-81ED-4DB2-BD59-A6C34878D82A}">
                    <a16:rowId xmlns:a16="http://schemas.microsoft.com/office/drawing/2014/main" val="1049153146"/>
                  </a:ext>
                </a:extLst>
              </a:tr>
              <a:tr h="1104593">
                <a:tc>
                  <a:txBody>
                    <a:bodyPr/>
                    <a:lstStyle/>
                    <a:p>
                      <a:pPr algn="ctr"/>
                      <a:r>
                        <a:rPr lang="en-GB" sz="1500" b="1" dirty="0">
                          <a:latin typeface="Bahnschrift"/>
                        </a:rPr>
                        <a:t>Carrots &amp; Green Beans</a:t>
                      </a:r>
                    </a:p>
                  </a:txBody>
                  <a:tcPr anchor="ctr"/>
                </a:tc>
                <a:tc>
                  <a:txBody>
                    <a:bodyPr/>
                    <a:lstStyle/>
                    <a:p>
                      <a:pPr algn="ctr"/>
                      <a:r>
                        <a:rPr lang="en-GB" sz="1500" b="1" dirty="0">
                          <a:latin typeface="Bahnschrift"/>
                        </a:rPr>
                        <a:t>Sliced Carrots &amp; Cauliflower</a:t>
                      </a:r>
                    </a:p>
                  </a:txBody>
                  <a:tcPr anchor="ctr"/>
                </a:tc>
                <a:tc>
                  <a:txBody>
                    <a:bodyPr/>
                    <a:lstStyle/>
                    <a:p>
                      <a:pPr algn="ctr"/>
                      <a:r>
                        <a:rPr lang="en-GB" sz="1500" b="1" dirty="0">
                          <a:latin typeface="Bahnschrift"/>
                        </a:rPr>
                        <a:t>Roast or Mash Potato, Fresh Broccoli, Cabbage </a:t>
                      </a:r>
                    </a:p>
                    <a:p>
                      <a:pPr algn="ctr"/>
                      <a:r>
                        <a:rPr lang="en-GB" sz="1500" b="1" dirty="0">
                          <a:latin typeface="Bahnschrift"/>
                        </a:rPr>
                        <a:t>&amp; Gravy</a:t>
                      </a:r>
                    </a:p>
                  </a:txBody>
                  <a:tcPr anchor="ctr"/>
                </a:tc>
                <a:tc>
                  <a:txBody>
                    <a:bodyPr/>
                    <a:lstStyle/>
                    <a:p>
                      <a:pPr algn="ctr"/>
                      <a:r>
                        <a:rPr lang="en-GB" sz="1500" b="1" dirty="0">
                          <a:latin typeface="Bahnschrift"/>
                        </a:rPr>
                        <a:t>Potato Wedges, BBQ Sauce, Peas &amp; Corn on the Cob</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Chips, Pasta, Mixed Vegs, Baked Beans &amp; Tomato Sauce </a:t>
                      </a:r>
                    </a:p>
                  </a:txBody>
                  <a:tcPr anchor="ctr"/>
                </a:tc>
                <a:extLst>
                  <a:ext uri="{0D108BD9-81ED-4DB2-BD59-A6C34878D82A}">
                    <a16:rowId xmlns:a16="http://schemas.microsoft.com/office/drawing/2014/main" val="537325371"/>
                  </a:ext>
                </a:extLst>
              </a:tr>
              <a:tr h="464792">
                <a:tc>
                  <a:txBody>
                    <a:bodyPr/>
                    <a:lstStyle/>
                    <a:p>
                      <a:pPr algn="ctr"/>
                      <a:r>
                        <a:rPr lang="en-GB" sz="1500" b="1" dirty="0">
                          <a:latin typeface="Bahnschrift" panose="020B0502040204020203" pitchFamily="34" charset="0"/>
                        </a:rPr>
                        <a:t>Ham Bap</a:t>
                      </a:r>
                    </a:p>
                  </a:txBody>
                  <a:tcPr anchor="ctr"/>
                </a:tc>
                <a:tc>
                  <a:txBody>
                    <a:bodyPr/>
                    <a:lstStyle/>
                    <a:p>
                      <a:pPr algn="ctr"/>
                      <a:r>
                        <a:rPr lang="en-GB" sz="1500" b="1" kern="1200" dirty="0">
                          <a:effectLst/>
                          <a:latin typeface="Bahnschrift" panose="020B0502040204020203" pitchFamily="34" charset="0"/>
                        </a:rPr>
                        <a:t>Cheese Bap</a:t>
                      </a:r>
                    </a:p>
                  </a:txBody>
                  <a:tcPr anchor="ctr"/>
                </a:tc>
                <a:tc>
                  <a:txBody>
                    <a:bodyPr/>
                    <a:lstStyle/>
                    <a:p>
                      <a:pPr algn="ctr"/>
                      <a:r>
                        <a:rPr lang="en-GB" sz="1500" b="1" dirty="0">
                          <a:latin typeface="Bahnschrift" panose="020B0502040204020203" pitchFamily="34" charset="0"/>
                        </a:rPr>
                        <a:t>Ham Bap</a:t>
                      </a:r>
                    </a:p>
                  </a:txBody>
                  <a:tcPr anchor="ctr"/>
                </a:tc>
                <a:tc>
                  <a:txBody>
                    <a:bodyPr/>
                    <a:lstStyle/>
                    <a:p>
                      <a:pPr algn="ctr"/>
                      <a:r>
                        <a:rPr lang="en-GB" sz="1500" b="1" dirty="0">
                          <a:latin typeface="Bahnschrift" panose="020B0502040204020203" pitchFamily="34" charset="0"/>
                        </a:rPr>
                        <a:t>Sausage Roll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Bahnschrift" panose="020B0502040204020203" pitchFamily="34" charset="0"/>
                        </a:rPr>
                        <a:t>Tuna Bap</a:t>
                      </a:r>
                    </a:p>
                  </a:txBody>
                  <a:tcPr anchor="ctr"/>
                </a:tc>
                <a:extLst>
                  <a:ext uri="{0D108BD9-81ED-4DB2-BD59-A6C34878D82A}">
                    <a16:rowId xmlns:a16="http://schemas.microsoft.com/office/drawing/2014/main" val="1603911861"/>
                  </a:ext>
                </a:extLst>
              </a:tr>
              <a:tr h="673475">
                <a:tc>
                  <a:txBody>
                    <a:bodyPr/>
                    <a:lstStyle/>
                    <a:p>
                      <a:pPr algn="ctr"/>
                      <a:r>
                        <a:rPr lang="en-GB" sz="1500" b="1" dirty="0">
                          <a:latin typeface="Bahnschrift"/>
                        </a:rPr>
                        <a:t>Fruit Smoothie</a:t>
                      </a:r>
                    </a:p>
                  </a:txBody>
                  <a:tcPr anchor="ctr"/>
                </a:tc>
                <a:tc>
                  <a:txBody>
                    <a:bodyPr/>
                    <a:lstStyle/>
                    <a:p>
                      <a:pPr algn="ctr"/>
                      <a:r>
                        <a:rPr lang="en-GB" sz="1500" b="1" dirty="0">
                          <a:latin typeface="Bahnschrift"/>
                        </a:rPr>
                        <a:t>Pineapple Cake</a:t>
                      </a:r>
                    </a:p>
                  </a:txBody>
                  <a:tcPr anchor="ctr"/>
                </a:tc>
                <a:tc>
                  <a:txBody>
                    <a:bodyPr/>
                    <a:lstStyle/>
                    <a:p>
                      <a:pPr algn="ctr"/>
                      <a:r>
                        <a:rPr lang="en-GB" sz="1500" b="1" dirty="0">
                          <a:latin typeface="Bahnschrift"/>
                        </a:rPr>
                        <a:t>Custard Biscuit with Fruit Juice</a:t>
                      </a:r>
                    </a:p>
                  </a:txBody>
                  <a:tcPr anchor="ctr"/>
                </a:tc>
                <a:tc>
                  <a:txBody>
                    <a:bodyPr/>
                    <a:lstStyle/>
                    <a:p>
                      <a:pPr algn="ctr"/>
                      <a:r>
                        <a:rPr lang="en-GB" sz="1500" b="1" dirty="0">
                          <a:latin typeface="Bahnschrift"/>
                        </a:rPr>
                        <a:t>Raspberry &amp; Apple Crumble with Custard</a:t>
                      </a:r>
                    </a:p>
                  </a:txBody>
                  <a:tcPr anchor="ctr"/>
                </a:tc>
                <a:tc>
                  <a:txBody>
                    <a:bodyPr/>
                    <a:lstStyle/>
                    <a:p>
                      <a:pPr marL="0" marR="0" indent="0" algn="ctr" rtl="0" eaLnBrk="1" fontAlgn="auto" latinLnBrk="0" hangingPunct="1">
                        <a:lnSpc>
                          <a:spcPct val="100000"/>
                        </a:lnSpc>
                        <a:spcBef>
                          <a:spcPts val="0"/>
                        </a:spcBef>
                        <a:spcAft>
                          <a:spcPts val="0"/>
                        </a:spcAft>
                        <a:buClrTx/>
                        <a:buSzTx/>
                        <a:buFontTx/>
                        <a:buNone/>
                      </a:pPr>
                      <a:r>
                        <a:rPr lang="en-GB" sz="1500" b="1" dirty="0">
                          <a:latin typeface="Bahnschrift"/>
                        </a:rPr>
                        <a:t>Chocolate Brownie</a:t>
                      </a:r>
                    </a:p>
                  </a:txBody>
                  <a:tcPr anchor="ctr"/>
                </a:tc>
                <a:extLst>
                  <a:ext uri="{0D108BD9-81ED-4DB2-BD59-A6C34878D82A}">
                    <a16:rowId xmlns:a16="http://schemas.microsoft.com/office/drawing/2014/main" val="2887517926"/>
                  </a:ext>
                </a:extLst>
              </a:tr>
            </a:tbl>
          </a:graphicData>
        </a:graphic>
      </p:graphicFrame>
      <p:sp>
        <p:nvSpPr>
          <p:cNvPr id="9" name="TextBox 8"/>
          <p:cNvSpPr txBox="1"/>
          <p:nvPr/>
        </p:nvSpPr>
        <p:spPr>
          <a:xfrm>
            <a:off x="0" y="242086"/>
            <a:ext cx="12192000" cy="553998"/>
          </a:xfrm>
          <a:prstGeom prst="rect">
            <a:avLst/>
          </a:prstGeom>
          <a:noFill/>
        </p:spPr>
        <p:txBody>
          <a:bodyPr wrap="square" lIns="91440" tIns="45720" rIns="91440" bIns="45720" rtlCol="0" anchor="t">
            <a:spAutoFit/>
          </a:bodyPr>
          <a:lstStyle/>
          <a:p>
            <a:pPr algn="ctr"/>
            <a:r>
              <a:rPr lang="en-GB" sz="3000" b="1" dirty="0">
                <a:solidFill>
                  <a:schemeClr val="accent5"/>
                </a:solidFill>
                <a:latin typeface="Bahnschrift"/>
              </a:rPr>
              <a:t>LUNCH MENU – WEEK 3</a:t>
            </a:r>
          </a:p>
        </p:txBody>
      </p:sp>
      <p:pic>
        <p:nvPicPr>
          <p:cNvPr id="18" name="Picture 17"/>
          <p:cNvPicPr>
            <a:picLocks noChangeAspect="1"/>
          </p:cNvPicPr>
          <p:nvPr/>
        </p:nvPicPr>
        <p:blipFill>
          <a:blip r:embed="rId2">
            <a:clrChange>
              <a:clrFrom>
                <a:srgbClr val="FFFFFF"/>
              </a:clrFrom>
              <a:clrTo>
                <a:srgbClr val="FFFFFF">
                  <a:alpha val="0"/>
                </a:srgbClr>
              </a:clrTo>
            </a:clrChange>
          </a:blip>
          <a:stretch>
            <a:fillRect/>
          </a:stretch>
        </p:blipFill>
        <p:spPr>
          <a:xfrm>
            <a:off x="-251656" y="2277059"/>
            <a:ext cx="979788" cy="1108297"/>
          </a:xfrm>
          <a:prstGeom prst="rect">
            <a:avLst/>
          </a:prstGeom>
        </p:spPr>
      </p:pic>
      <p:pic>
        <p:nvPicPr>
          <p:cNvPr id="25" name="Picture 6" descr="Hot jacket potato Stock Vectors, Images &amp;amp;amp; Vector Art | Shutterstock"/>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1976" b="82071" l="11552" r="86950">
                        <a14:backgroundMark x1="21513" y1="50357" x2="32151" y2="82857"/>
                        <a14:backgroundMark x1="29787" y1="63929" x2="50827" y2="82857"/>
                      </a14:backgroundRemoval>
                    </a14:imgEffect>
                  </a14:imgLayer>
                </a14:imgProps>
              </a:ext>
              <a:ext uri="{28A0092B-C50C-407E-A947-70E740481C1C}">
                <a14:useLocalDpi xmlns:a14="http://schemas.microsoft.com/office/drawing/2010/main" val="0"/>
              </a:ext>
            </a:extLst>
          </a:blip>
          <a:srcRect l="2127" t="3214" r="3625" b="9167"/>
          <a:stretch/>
        </p:blipFill>
        <p:spPr bwMode="auto">
          <a:xfrm>
            <a:off x="-521660" y="3267816"/>
            <a:ext cx="2131981" cy="131198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Baked Beans Icon stock vector. Illustration of meal - 21988252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26237" y="3706450"/>
            <a:ext cx="995976" cy="995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4,966 Sweetcorn Cliparts, Stock Vector and Royalty Free Sweetcorn  Illustration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8263">
            <a:off x="-232768" y="5657859"/>
            <a:ext cx="1352650" cy="128351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Flat Icon Green Peas. Vector Illustration. Royalty Free Cliparts, Vectors,  And Stock Illustration. Image 5655258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390" y="4426527"/>
            <a:ext cx="1074175" cy="1074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clrChange>
              <a:clrFrom>
                <a:srgbClr val="FFFFFF"/>
              </a:clrFrom>
              <a:clrTo>
                <a:srgbClr val="FFFFFF">
                  <a:alpha val="0"/>
                </a:srgbClr>
              </a:clrTo>
            </a:clrChange>
          </a:blip>
          <a:stretch>
            <a:fillRect/>
          </a:stretch>
        </p:blipFill>
        <p:spPr>
          <a:xfrm>
            <a:off x="217605" y="-18769"/>
            <a:ext cx="1114048" cy="1053743"/>
          </a:xfrm>
          <a:prstGeom prst="rect">
            <a:avLst/>
          </a:prstGeom>
        </p:spPr>
      </p:pic>
      <p:pic>
        <p:nvPicPr>
          <p:cNvPr id="3074" name="Picture 2" descr="Veg Icon Png - Dark Green Vegetables Clipart, Transparent Png - kindpng"/>
          <p:cNvPicPr>
            <a:picLocks noChangeAspect="1" noChangeArrowheads="1"/>
          </p:cNvPicPr>
          <p:nvPr/>
        </p:nvPicPr>
        <p:blipFill rotWithShape="1">
          <a:blip r:embed="rId9" cstate="print">
            <a:clrChange>
              <a:clrFrom>
                <a:srgbClr val="F7F7F7"/>
              </a:clrFrom>
              <a:clrTo>
                <a:srgbClr val="F7F7F7">
                  <a:alpha val="0"/>
                </a:srgbClr>
              </a:clrTo>
            </a:clrChange>
            <a:extLst>
              <a:ext uri="{28A0092B-C50C-407E-A947-70E740481C1C}">
                <a14:useLocalDpi xmlns:a14="http://schemas.microsoft.com/office/drawing/2010/main" val="0"/>
              </a:ext>
            </a:extLst>
          </a:blip>
          <a:srcRect l="15847" r="15602"/>
          <a:stretch/>
        </p:blipFill>
        <p:spPr bwMode="auto">
          <a:xfrm>
            <a:off x="8433120" y="-209167"/>
            <a:ext cx="1414339" cy="104599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Fish and Chips Food Icon A flat design battered fish and chips food icon with long side shadow. File is built in the CMYK color space for optimal printing. Color swatches are global so it’s easy to change colors across the document. Fried stock vecto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043402" y="2202306"/>
            <a:ext cx="1504143" cy="15041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almon Icon - Download in Colored Outline Style"/>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766" b="89844" l="3125" r="98828">
                        <a14:backgroundMark x1="10938" y1="21484" x2="82813"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11193783" y="4967328"/>
            <a:ext cx="1394654" cy="139465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0" descr="Tagliatelle pasta Stock Vector Image by ©viktorijareut #74351871"/>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26237" y="6007252"/>
            <a:ext cx="1021308" cy="10213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8AC9EDB-5AB0-5E9D-FD8A-CA5894DC6494}"/>
              </a:ext>
            </a:extLst>
          </p:cNvPr>
          <p:cNvPicPr>
            <a:picLocks noChangeAspect="1"/>
          </p:cNvPicPr>
          <p:nvPr/>
        </p:nvPicPr>
        <p:blipFill>
          <a:blip r:embed="rId15"/>
          <a:stretch>
            <a:fillRect/>
          </a:stretch>
        </p:blipFill>
        <p:spPr>
          <a:xfrm>
            <a:off x="9420128" y="-144128"/>
            <a:ext cx="3029975" cy="1603387"/>
          </a:xfrm>
          <a:prstGeom prst="rect">
            <a:avLst/>
          </a:prstGeom>
        </p:spPr>
      </p:pic>
      <p:sp>
        <p:nvSpPr>
          <p:cNvPr id="12" name="TextBox 11">
            <a:extLst>
              <a:ext uri="{FF2B5EF4-FFF2-40B4-BE49-F238E27FC236}">
                <a16:creationId xmlns:a16="http://schemas.microsoft.com/office/drawing/2014/main" id="{B3E2AAE6-C746-C70F-978E-128E9CDE6A63}"/>
              </a:ext>
            </a:extLst>
          </p:cNvPr>
          <p:cNvSpPr txBox="1"/>
          <p:nvPr/>
        </p:nvSpPr>
        <p:spPr>
          <a:xfrm>
            <a:off x="-48176" y="1058660"/>
            <a:ext cx="12191999" cy="400110"/>
          </a:xfrm>
          <a:prstGeom prst="rect">
            <a:avLst/>
          </a:prstGeom>
          <a:noFill/>
        </p:spPr>
        <p:txBody>
          <a:bodyPr wrap="square" rtlCol="0">
            <a:spAutoFit/>
          </a:bodyPr>
          <a:lstStyle/>
          <a:p>
            <a:pPr algn="ctr"/>
            <a:r>
              <a:rPr lang="en-GB" sz="2000" b="1" dirty="0">
                <a:solidFill>
                  <a:srgbClr val="E937DC"/>
                </a:solidFill>
              </a:rPr>
              <a:t>Wholemeal Bread, Salad Bar, Fruit, Low Fat Yoghurts, Milk and Water available daily.  All Special Diets catered for.</a:t>
            </a:r>
            <a:endParaRPr lang="en-GB" sz="2000" dirty="0"/>
          </a:p>
        </p:txBody>
      </p:sp>
      <p:sp>
        <p:nvSpPr>
          <p:cNvPr id="3" name="TextBox 2">
            <a:extLst>
              <a:ext uri="{FF2B5EF4-FFF2-40B4-BE49-F238E27FC236}">
                <a16:creationId xmlns:a16="http://schemas.microsoft.com/office/drawing/2014/main" id="{8E058279-950F-42E1-B93E-662D4F603EF8}"/>
              </a:ext>
            </a:extLst>
          </p:cNvPr>
          <p:cNvSpPr txBox="1"/>
          <p:nvPr/>
        </p:nvSpPr>
        <p:spPr>
          <a:xfrm>
            <a:off x="47903" y="606288"/>
            <a:ext cx="12048019" cy="646331"/>
          </a:xfrm>
          <a:prstGeom prst="rect">
            <a:avLst/>
          </a:prstGeom>
          <a:noFill/>
        </p:spPr>
        <p:txBody>
          <a:bodyPr wrap="square" rtlCol="0">
            <a:spAutoFit/>
          </a:bodyPr>
          <a:lstStyle/>
          <a:p>
            <a:pPr algn="ctr"/>
            <a:r>
              <a:rPr lang="en-GB" dirty="0">
                <a:latin typeface="Bahnschrift SemiBold" panose="020B0502040204020203" pitchFamily="34" charset="0"/>
              </a:rPr>
              <a:t>18</a:t>
            </a:r>
            <a:r>
              <a:rPr lang="en-GB" baseline="30000" dirty="0">
                <a:latin typeface="Bahnschrift SemiBold" panose="020B0502040204020203" pitchFamily="34" charset="0"/>
              </a:rPr>
              <a:t>th</a:t>
            </a:r>
            <a:r>
              <a:rPr lang="en-GB" dirty="0">
                <a:latin typeface="Bahnschrift SemiBold" panose="020B0502040204020203" pitchFamily="34" charset="0"/>
              </a:rPr>
              <a:t> Nov – 9</a:t>
            </a:r>
            <a:r>
              <a:rPr lang="en-GB" baseline="30000" dirty="0">
                <a:latin typeface="Bahnschrift SemiBold" panose="020B0502040204020203" pitchFamily="34" charset="0"/>
              </a:rPr>
              <a:t>th</a:t>
            </a:r>
            <a:r>
              <a:rPr lang="en-GB" dirty="0">
                <a:latin typeface="Bahnschrift SemiBold" panose="020B0502040204020203" pitchFamily="34" charset="0"/>
              </a:rPr>
              <a:t> Dec 2024 – 13</a:t>
            </a:r>
            <a:r>
              <a:rPr lang="en-GB" baseline="30000" dirty="0">
                <a:latin typeface="Bahnschrift SemiBold" panose="020B0502040204020203" pitchFamily="34" charset="0"/>
              </a:rPr>
              <a:t>th</a:t>
            </a:r>
            <a:r>
              <a:rPr lang="en-GB" dirty="0">
                <a:latin typeface="Bahnschrift SemiBold" panose="020B0502040204020203" pitchFamily="34" charset="0"/>
              </a:rPr>
              <a:t> Jan – 3</a:t>
            </a:r>
            <a:r>
              <a:rPr lang="en-GB" baseline="30000" dirty="0">
                <a:latin typeface="Bahnschrift SemiBold" panose="020B0502040204020203" pitchFamily="34" charset="0"/>
              </a:rPr>
              <a:t>rd</a:t>
            </a:r>
            <a:r>
              <a:rPr lang="en-GB" dirty="0">
                <a:latin typeface="Bahnschrift SemiBold" panose="020B0502040204020203" pitchFamily="34" charset="0"/>
              </a:rPr>
              <a:t> Feb – 3</a:t>
            </a:r>
            <a:r>
              <a:rPr lang="en-GB" baseline="30000" dirty="0">
                <a:latin typeface="Bahnschrift SemiBold" panose="020B0502040204020203" pitchFamily="34" charset="0"/>
              </a:rPr>
              <a:t>rd</a:t>
            </a:r>
            <a:r>
              <a:rPr lang="en-GB" dirty="0">
                <a:latin typeface="Bahnschrift SemiBold" panose="020B0502040204020203" pitchFamily="34" charset="0"/>
              </a:rPr>
              <a:t> &amp; 24</a:t>
            </a:r>
            <a:r>
              <a:rPr lang="en-GB" baseline="30000" dirty="0">
                <a:latin typeface="Bahnschrift SemiBold" panose="020B0502040204020203" pitchFamily="34" charset="0"/>
              </a:rPr>
              <a:t>th</a:t>
            </a:r>
            <a:r>
              <a:rPr lang="en-GB" dirty="0">
                <a:latin typeface="Bahnschrift SemiBold" panose="020B0502040204020203" pitchFamily="34" charset="0"/>
              </a:rPr>
              <a:t> Mar 2025</a:t>
            </a:r>
          </a:p>
          <a:p>
            <a:endParaRPr lang="en-GB" dirty="0"/>
          </a:p>
        </p:txBody>
      </p:sp>
    </p:spTree>
    <p:extLst>
      <p:ext uri="{BB962C8B-B14F-4D97-AF65-F5344CB8AC3E}">
        <p14:creationId xmlns:p14="http://schemas.microsoft.com/office/powerpoint/2010/main" val="1313658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660</Words>
  <Application>Microsoft Office PowerPoint</Application>
  <PresentationFormat>Widescreen</PresentationFormat>
  <Paragraphs>123</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Bahnschrift</vt:lpstr>
      <vt:lpstr>Bahnschrift Condensed</vt:lpstr>
      <vt:lpstr>Bahnschrift SemiBold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Porter</dc:creator>
  <cp:lastModifiedBy>Luke Day</cp:lastModifiedBy>
  <cp:revision>281</cp:revision>
  <cp:lastPrinted>2023-05-10T13:55:05Z</cp:lastPrinted>
  <dcterms:created xsi:type="dcterms:W3CDTF">2022-03-04T12:50:41Z</dcterms:created>
  <dcterms:modified xsi:type="dcterms:W3CDTF">2025-01-09T13:43:14Z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824e8b-8a28-4353-aa39-eabb8d852018_Enabled">
    <vt:lpwstr>true</vt:lpwstr>
  </property>
  <property fmtid="{D5CDD505-2E9C-101B-9397-08002B2CF9AE}" pid="3" name="MSIP_Label_11824e8b-8a28-4353-aa39-eabb8d852018_SetDate">
    <vt:lpwstr>2024-03-19T07:09:06Z</vt:lpwstr>
  </property>
  <property fmtid="{D5CDD505-2E9C-101B-9397-08002B2CF9AE}" pid="4" name="MSIP_Label_11824e8b-8a28-4353-aa39-eabb8d852018_Method">
    <vt:lpwstr>Standard</vt:lpwstr>
  </property>
  <property fmtid="{D5CDD505-2E9C-101B-9397-08002B2CF9AE}" pid="5" name="MSIP_Label_11824e8b-8a28-4353-aa39-eabb8d852018_Name">
    <vt:lpwstr>defa4170-0d19-0005-0004-bc88714345d2</vt:lpwstr>
  </property>
  <property fmtid="{D5CDD505-2E9C-101B-9397-08002B2CF9AE}" pid="6" name="MSIP_Label_11824e8b-8a28-4353-aa39-eabb8d852018_SiteId">
    <vt:lpwstr>668515dd-a7fb-4178-8c34-b3c52dd93f70</vt:lpwstr>
  </property>
  <property fmtid="{D5CDD505-2E9C-101B-9397-08002B2CF9AE}" pid="7" name="MSIP_Label_11824e8b-8a28-4353-aa39-eabb8d852018_ActionId">
    <vt:lpwstr>4cf08619-6d43-4cbb-9b70-cb5def8b57dd</vt:lpwstr>
  </property>
  <property fmtid="{D5CDD505-2E9C-101B-9397-08002B2CF9AE}" pid="8" name="MSIP_Label_11824e8b-8a28-4353-aa39-eabb8d852018_ContentBits">
    <vt:lpwstr>0</vt:lpwstr>
  </property>
</Properties>
</file>