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37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63" d="100"/>
          <a:sy n="63" d="100"/>
        </p:scale>
        <p:origin x="61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7BBFDE1-3D9A-40EB-A066-4D5584DB85B0}" type="datetimeFigureOut">
              <a:rPr lang="en-GB" smtClean="0"/>
              <a:t>04/12/2023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22634A-9ADB-479D-ADF4-A7DD8AF94C67}" type="slidenum">
              <a:rPr lang="en-GB" smtClean="0"/>
              <a:t>‹#›</a:t>
            </a:fld>
            <a:endParaRPr lang="en-GB"/>
          </a:p>
        </p:txBody>
      </p:sp>
    </p:spTree>
    <p:extLst>
      <p:ext uri="{BB962C8B-B14F-4D97-AF65-F5344CB8AC3E}">
        <p14:creationId xmlns:p14="http://schemas.microsoft.com/office/powerpoint/2010/main" val="4094691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7BBFDE1-3D9A-40EB-A066-4D5584DB85B0}" type="datetimeFigureOut">
              <a:rPr lang="en-GB" smtClean="0"/>
              <a:t>04/12/2023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22634A-9ADB-479D-ADF4-A7DD8AF94C67}" type="slidenum">
              <a:rPr lang="en-GB" smtClean="0"/>
              <a:t>‹#›</a:t>
            </a:fld>
            <a:endParaRPr lang="en-GB"/>
          </a:p>
        </p:txBody>
      </p:sp>
    </p:spTree>
    <p:extLst>
      <p:ext uri="{BB962C8B-B14F-4D97-AF65-F5344CB8AC3E}">
        <p14:creationId xmlns:p14="http://schemas.microsoft.com/office/powerpoint/2010/main" val="931673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7BBFDE1-3D9A-40EB-A066-4D5584DB85B0}" type="datetimeFigureOut">
              <a:rPr lang="en-GB" smtClean="0"/>
              <a:t>04/12/2023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22634A-9ADB-479D-ADF4-A7DD8AF94C67}" type="slidenum">
              <a:rPr lang="en-GB" smtClean="0"/>
              <a:t>‹#›</a:t>
            </a:fld>
            <a:endParaRPr lang="en-GB"/>
          </a:p>
        </p:txBody>
      </p:sp>
    </p:spTree>
    <p:extLst>
      <p:ext uri="{BB962C8B-B14F-4D97-AF65-F5344CB8AC3E}">
        <p14:creationId xmlns:p14="http://schemas.microsoft.com/office/powerpoint/2010/main" val="31583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7BBFDE1-3D9A-40EB-A066-4D5584DB85B0}" type="datetimeFigureOut">
              <a:rPr lang="en-GB" smtClean="0"/>
              <a:t>04/12/2023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22634A-9ADB-479D-ADF4-A7DD8AF94C67}" type="slidenum">
              <a:rPr lang="en-GB" smtClean="0"/>
              <a:t>‹#›</a:t>
            </a:fld>
            <a:endParaRPr lang="en-GB"/>
          </a:p>
        </p:txBody>
      </p:sp>
    </p:spTree>
    <p:extLst>
      <p:ext uri="{BB962C8B-B14F-4D97-AF65-F5344CB8AC3E}">
        <p14:creationId xmlns:p14="http://schemas.microsoft.com/office/powerpoint/2010/main" val="3573738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7BBFDE1-3D9A-40EB-A066-4D5584DB85B0}" type="datetimeFigureOut">
              <a:rPr lang="en-GB" smtClean="0"/>
              <a:t>04/12/2023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22634A-9ADB-479D-ADF4-A7DD8AF94C67}" type="slidenum">
              <a:rPr lang="en-GB" smtClean="0"/>
              <a:t>‹#›</a:t>
            </a:fld>
            <a:endParaRPr lang="en-GB"/>
          </a:p>
        </p:txBody>
      </p:sp>
    </p:spTree>
    <p:extLst>
      <p:ext uri="{BB962C8B-B14F-4D97-AF65-F5344CB8AC3E}">
        <p14:creationId xmlns:p14="http://schemas.microsoft.com/office/powerpoint/2010/main" val="572672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7BBFDE1-3D9A-40EB-A066-4D5584DB85B0}" type="datetimeFigureOut">
              <a:rPr lang="en-GB" smtClean="0"/>
              <a:t>04/12/2023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22634A-9ADB-479D-ADF4-A7DD8AF94C67}" type="slidenum">
              <a:rPr lang="en-GB" smtClean="0"/>
              <a:t>‹#›</a:t>
            </a:fld>
            <a:endParaRPr lang="en-GB"/>
          </a:p>
        </p:txBody>
      </p:sp>
    </p:spTree>
    <p:extLst>
      <p:ext uri="{BB962C8B-B14F-4D97-AF65-F5344CB8AC3E}">
        <p14:creationId xmlns:p14="http://schemas.microsoft.com/office/powerpoint/2010/main" val="1047260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7BBFDE1-3D9A-40EB-A066-4D5584DB85B0}" type="datetimeFigureOut">
              <a:rPr lang="en-GB" smtClean="0"/>
              <a:t>04/12/2023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B22634A-9ADB-479D-ADF4-A7DD8AF94C67}" type="slidenum">
              <a:rPr lang="en-GB" smtClean="0"/>
              <a:t>‹#›</a:t>
            </a:fld>
            <a:endParaRPr lang="en-GB"/>
          </a:p>
        </p:txBody>
      </p:sp>
    </p:spTree>
    <p:extLst>
      <p:ext uri="{BB962C8B-B14F-4D97-AF65-F5344CB8AC3E}">
        <p14:creationId xmlns:p14="http://schemas.microsoft.com/office/powerpoint/2010/main" val="3397962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7BBFDE1-3D9A-40EB-A066-4D5584DB85B0}" type="datetimeFigureOut">
              <a:rPr lang="en-GB" smtClean="0"/>
              <a:t>04/12/2023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B22634A-9ADB-479D-ADF4-A7DD8AF94C67}" type="slidenum">
              <a:rPr lang="en-GB" smtClean="0"/>
              <a:t>‹#›</a:t>
            </a:fld>
            <a:endParaRPr lang="en-GB"/>
          </a:p>
        </p:txBody>
      </p:sp>
    </p:spTree>
    <p:extLst>
      <p:ext uri="{BB962C8B-B14F-4D97-AF65-F5344CB8AC3E}">
        <p14:creationId xmlns:p14="http://schemas.microsoft.com/office/powerpoint/2010/main" val="1065661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BBFDE1-3D9A-40EB-A066-4D5584DB85B0}" type="datetimeFigureOut">
              <a:rPr lang="en-GB" smtClean="0"/>
              <a:t>04/12/2023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B22634A-9ADB-479D-ADF4-A7DD8AF94C67}" type="slidenum">
              <a:rPr lang="en-GB" smtClean="0"/>
              <a:t>‹#›</a:t>
            </a:fld>
            <a:endParaRPr lang="en-GB"/>
          </a:p>
        </p:txBody>
      </p:sp>
    </p:spTree>
    <p:extLst>
      <p:ext uri="{BB962C8B-B14F-4D97-AF65-F5344CB8AC3E}">
        <p14:creationId xmlns:p14="http://schemas.microsoft.com/office/powerpoint/2010/main" val="3932401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7BBFDE1-3D9A-40EB-A066-4D5584DB85B0}" type="datetimeFigureOut">
              <a:rPr lang="en-GB" smtClean="0"/>
              <a:t>04/12/2023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22634A-9ADB-479D-ADF4-A7DD8AF94C67}" type="slidenum">
              <a:rPr lang="en-GB" smtClean="0"/>
              <a:t>‹#›</a:t>
            </a:fld>
            <a:endParaRPr lang="en-GB"/>
          </a:p>
        </p:txBody>
      </p:sp>
    </p:spTree>
    <p:extLst>
      <p:ext uri="{BB962C8B-B14F-4D97-AF65-F5344CB8AC3E}">
        <p14:creationId xmlns:p14="http://schemas.microsoft.com/office/powerpoint/2010/main" val="342518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7BBFDE1-3D9A-40EB-A066-4D5584DB85B0}" type="datetimeFigureOut">
              <a:rPr lang="en-GB" smtClean="0"/>
              <a:t>04/12/2023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22634A-9ADB-479D-ADF4-A7DD8AF94C67}" type="slidenum">
              <a:rPr lang="en-GB" smtClean="0"/>
              <a:t>‹#›</a:t>
            </a:fld>
            <a:endParaRPr lang="en-GB"/>
          </a:p>
        </p:txBody>
      </p:sp>
    </p:spTree>
    <p:extLst>
      <p:ext uri="{BB962C8B-B14F-4D97-AF65-F5344CB8AC3E}">
        <p14:creationId xmlns:p14="http://schemas.microsoft.com/office/powerpoint/2010/main" val="303569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BBFDE1-3D9A-40EB-A066-4D5584DB85B0}" type="datetimeFigureOut">
              <a:rPr lang="en-GB" smtClean="0"/>
              <a:t>04/12/2023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22634A-9ADB-479D-ADF4-A7DD8AF94C67}" type="slidenum">
              <a:rPr lang="en-GB" smtClean="0"/>
              <a:t>‹#›</a:t>
            </a:fld>
            <a:endParaRPr lang="en-GB"/>
          </a:p>
        </p:txBody>
      </p:sp>
    </p:spTree>
    <p:extLst>
      <p:ext uri="{BB962C8B-B14F-4D97-AF65-F5344CB8AC3E}">
        <p14:creationId xmlns:p14="http://schemas.microsoft.com/office/powerpoint/2010/main" val="36668427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0.png"/><Relationship Id="rId18" Type="http://schemas.openxmlformats.org/officeDocument/2006/relationships/image" Target="../media/image14.jpeg"/><Relationship Id="rId26" Type="http://schemas.openxmlformats.org/officeDocument/2006/relationships/image" Target="../media/image21.png"/><Relationship Id="rId3" Type="http://schemas.openxmlformats.org/officeDocument/2006/relationships/image" Target="../media/image2.png"/><Relationship Id="rId21" Type="http://schemas.openxmlformats.org/officeDocument/2006/relationships/image" Target="../media/image16.jpeg"/><Relationship Id="rId7" Type="http://schemas.openxmlformats.org/officeDocument/2006/relationships/image" Target="../media/image5.png"/><Relationship Id="rId12" Type="http://schemas.openxmlformats.org/officeDocument/2006/relationships/image" Target="../media/image9.jpeg"/><Relationship Id="rId17" Type="http://schemas.openxmlformats.org/officeDocument/2006/relationships/image" Target="../media/image13.jpeg"/><Relationship Id="rId25" Type="http://schemas.openxmlformats.org/officeDocument/2006/relationships/image" Target="../media/image20.png"/><Relationship Id="rId2" Type="http://schemas.openxmlformats.org/officeDocument/2006/relationships/image" Target="../media/image1.png"/><Relationship Id="rId16" Type="http://schemas.openxmlformats.org/officeDocument/2006/relationships/image" Target="../media/image12.png"/><Relationship Id="rId20" Type="http://schemas.microsoft.com/office/2007/relationships/hdphoto" Target="../media/hdphoto4.wdp"/><Relationship Id="rId1" Type="http://schemas.openxmlformats.org/officeDocument/2006/relationships/slideLayout" Target="../slideLayouts/slideLayout1.xml"/><Relationship Id="rId6" Type="http://schemas.openxmlformats.org/officeDocument/2006/relationships/image" Target="../media/image4.jpeg"/><Relationship Id="rId11" Type="http://schemas.microsoft.com/office/2007/relationships/hdphoto" Target="../media/hdphoto2.wdp"/><Relationship Id="rId24" Type="http://schemas.openxmlformats.org/officeDocument/2006/relationships/image" Target="../media/image19.png"/><Relationship Id="rId5" Type="http://schemas.openxmlformats.org/officeDocument/2006/relationships/image" Target="../media/image3.png"/><Relationship Id="rId15" Type="http://schemas.openxmlformats.org/officeDocument/2006/relationships/image" Target="../media/image11.png"/><Relationship Id="rId23" Type="http://schemas.openxmlformats.org/officeDocument/2006/relationships/image" Target="../media/image18.png"/><Relationship Id="rId10" Type="http://schemas.openxmlformats.org/officeDocument/2006/relationships/image" Target="../media/image8.png"/><Relationship Id="rId19" Type="http://schemas.openxmlformats.org/officeDocument/2006/relationships/image" Target="../media/image15.png"/><Relationship Id="rId4" Type="http://schemas.microsoft.com/office/2007/relationships/hdphoto" Target="../media/hdphoto1.wdp"/><Relationship Id="rId9" Type="http://schemas.openxmlformats.org/officeDocument/2006/relationships/image" Target="../media/image7.png"/><Relationship Id="rId14" Type="http://schemas.microsoft.com/office/2007/relationships/hdphoto" Target="../media/hdphoto3.wdp"/><Relationship Id="rId22"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2.png"/><Relationship Id="rId21" Type="http://schemas.microsoft.com/office/2007/relationships/hdphoto" Target="../media/hdphoto5.wdp"/><Relationship Id="rId7" Type="http://schemas.openxmlformats.org/officeDocument/2006/relationships/image" Target="../media/image7.png"/><Relationship Id="rId12" Type="http://schemas.openxmlformats.org/officeDocument/2006/relationships/image" Target="../media/image14.jpe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image" Target="../media/image1.png"/><Relationship Id="rId16" Type="http://schemas.openxmlformats.org/officeDocument/2006/relationships/image" Target="../media/image18.png"/><Relationship Id="rId20"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3.jpeg"/><Relationship Id="rId24" Type="http://schemas.openxmlformats.org/officeDocument/2006/relationships/image" Target="../media/image26.png"/><Relationship Id="rId5" Type="http://schemas.openxmlformats.org/officeDocument/2006/relationships/image" Target="../media/image4.jpeg"/><Relationship Id="rId15" Type="http://schemas.openxmlformats.org/officeDocument/2006/relationships/image" Target="../media/image16.jpeg"/><Relationship Id="rId23" Type="http://schemas.openxmlformats.org/officeDocument/2006/relationships/image" Target="../media/image25.png"/><Relationship Id="rId28" Type="http://schemas.openxmlformats.org/officeDocument/2006/relationships/image" Target="../media/image21.png"/><Relationship Id="rId10" Type="http://schemas.openxmlformats.org/officeDocument/2006/relationships/image" Target="../media/image9.jpeg"/><Relationship Id="rId19" Type="http://schemas.openxmlformats.org/officeDocument/2006/relationships/image" Target="../media/image22.png"/><Relationship Id="rId4" Type="http://schemas.microsoft.com/office/2007/relationships/hdphoto" Target="../media/hdphoto1.wdp"/><Relationship Id="rId9" Type="http://schemas.microsoft.com/office/2007/relationships/hdphoto" Target="../media/hdphoto2.wdp"/><Relationship Id="rId14" Type="http://schemas.microsoft.com/office/2007/relationships/hdphoto" Target="../media/hdphoto4.wdp"/><Relationship Id="rId22" Type="http://schemas.openxmlformats.org/officeDocument/2006/relationships/image" Target="../media/image24.png"/><Relationship Id="rId27" Type="http://schemas.microsoft.com/office/2007/relationships/hdphoto" Target="../media/hdphoto6.wdp"/></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20.png"/><Relationship Id="rId18" Type="http://schemas.microsoft.com/office/2007/relationships/hdphoto" Target="../media/hdphoto7.wdp"/><Relationship Id="rId26" Type="http://schemas.openxmlformats.org/officeDocument/2006/relationships/image" Target="../media/image22.png"/><Relationship Id="rId3" Type="http://schemas.openxmlformats.org/officeDocument/2006/relationships/image" Target="../media/image2.png"/><Relationship Id="rId21" Type="http://schemas.openxmlformats.org/officeDocument/2006/relationships/image" Target="../media/image34.jpeg"/><Relationship Id="rId7" Type="http://schemas.openxmlformats.org/officeDocument/2006/relationships/image" Target="../media/image13.jpeg"/><Relationship Id="rId12" Type="http://schemas.openxmlformats.org/officeDocument/2006/relationships/image" Target="../media/image30.png"/><Relationship Id="rId17" Type="http://schemas.openxmlformats.org/officeDocument/2006/relationships/image" Target="../media/image32.png"/><Relationship Id="rId25" Type="http://schemas.openxmlformats.org/officeDocument/2006/relationships/image" Target="../media/image27.png"/><Relationship Id="rId2" Type="http://schemas.openxmlformats.org/officeDocument/2006/relationships/image" Target="../media/image1.png"/><Relationship Id="rId16" Type="http://schemas.openxmlformats.org/officeDocument/2006/relationships/image" Target="../media/image31.jpeg"/><Relationship Id="rId20" Type="http://schemas.microsoft.com/office/2007/relationships/hdphoto" Target="../media/hdphoto8.wdp"/><Relationship Id="rId1" Type="http://schemas.openxmlformats.org/officeDocument/2006/relationships/slideLayout" Target="../slideLayouts/slideLayout1.xml"/><Relationship Id="rId6" Type="http://schemas.openxmlformats.org/officeDocument/2006/relationships/image" Target="../media/image9.jpeg"/><Relationship Id="rId11" Type="http://schemas.openxmlformats.org/officeDocument/2006/relationships/image" Target="../media/image18.png"/><Relationship Id="rId24" Type="http://schemas.openxmlformats.org/officeDocument/2006/relationships/image" Target="../media/image21.png"/><Relationship Id="rId5" Type="http://schemas.openxmlformats.org/officeDocument/2006/relationships/image" Target="../media/image29.jpeg"/><Relationship Id="rId15" Type="http://schemas.openxmlformats.org/officeDocument/2006/relationships/image" Target="../media/image26.png"/><Relationship Id="rId23" Type="http://schemas.openxmlformats.org/officeDocument/2006/relationships/image" Target="../media/image36.jpeg"/><Relationship Id="rId10" Type="http://schemas.microsoft.com/office/2007/relationships/hdphoto" Target="../media/hdphoto4.wdp"/><Relationship Id="rId19" Type="http://schemas.openxmlformats.org/officeDocument/2006/relationships/image" Target="../media/image33.png"/><Relationship Id="rId4" Type="http://schemas.microsoft.com/office/2007/relationships/hdphoto" Target="../media/hdphoto1.wdp"/><Relationship Id="rId9" Type="http://schemas.openxmlformats.org/officeDocument/2006/relationships/image" Target="../media/image15.png"/><Relationship Id="rId14" Type="http://schemas.openxmlformats.org/officeDocument/2006/relationships/image" Target="../media/image24.png"/><Relationship Id="rId22"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009990263"/>
              </p:ext>
            </p:extLst>
          </p:nvPr>
        </p:nvGraphicFramePr>
        <p:xfrm>
          <a:off x="1213421" y="1616752"/>
          <a:ext cx="9873265" cy="5003372"/>
        </p:xfrm>
        <a:graphic>
          <a:graphicData uri="http://schemas.openxmlformats.org/drawingml/2006/table">
            <a:tbl>
              <a:tblPr firstRow="1" bandRow="1">
                <a:tableStyleId>{93296810-A885-4BE3-A3E7-6D5BEEA58F35}</a:tableStyleId>
              </a:tblPr>
              <a:tblGrid>
                <a:gridCol w="1974653">
                  <a:extLst>
                    <a:ext uri="{9D8B030D-6E8A-4147-A177-3AD203B41FA5}">
                      <a16:colId xmlns:a16="http://schemas.microsoft.com/office/drawing/2014/main" val="3791052974"/>
                    </a:ext>
                  </a:extLst>
                </a:gridCol>
                <a:gridCol w="1974653">
                  <a:extLst>
                    <a:ext uri="{9D8B030D-6E8A-4147-A177-3AD203B41FA5}">
                      <a16:colId xmlns:a16="http://schemas.microsoft.com/office/drawing/2014/main" val="1590528495"/>
                    </a:ext>
                  </a:extLst>
                </a:gridCol>
                <a:gridCol w="1974653">
                  <a:extLst>
                    <a:ext uri="{9D8B030D-6E8A-4147-A177-3AD203B41FA5}">
                      <a16:colId xmlns:a16="http://schemas.microsoft.com/office/drawing/2014/main" val="667963337"/>
                    </a:ext>
                  </a:extLst>
                </a:gridCol>
                <a:gridCol w="1974653">
                  <a:extLst>
                    <a:ext uri="{9D8B030D-6E8A-4147-A177-3AD203B41FA5}">
                      <a16:colId xmlns:a16="http://schemas.microsoft.com/office/drawing/2014/main" val="3251902381"/>
                    </a:ext>
                  </a:extLst>
                </a:gridCol>
                <a:gridCol w="1974653">
                  <a:extLst>
                    <a:ext uri="{9D8B030D-6E8A-4147-A177-3AD203B41FA5}">
                      <a16:colId xmlns:a16="http://schemas.microsoft.com/office/drawing/2014/main" val="1618699767"/>
                    </a:ext>
                  </a:extLst>
                </a:gridCol>
              </a:tblGrid>
              <a:tr h="394818">
                <a:tc>
                  <a:txBody>
                    <a:bodyPr/>
                    <a:lstStyle/>
                    <a:p>
                      <a:pPr algn="ctr"/>
                      <a:r>
                        <a:rPr lang="en-GB" b="1" dirty="0">
                          <a:solidFill>
                            <a:schemeClr val="tx1"/>
                          </a:solidFill>
                          <a:latin typeface="Bahnschrift"/>
                        </a:rPr>
                        <a:t>Monday</a:t>
                      </a:r>
                    </a:p>
                  </a:txBody>
                  <a:tcPr anchor="ctr"/>
                </a:tc>
                <a:tc>
                  <a:txBody>
                    <a:bodyPr/>
                    <a:lstStyle/>
                    <a:p>
                      <a:pPr algn="ctr"/>
                      <a:r>
                        <a:rPr lang="en-GB" b="1" dirty="0">
                          <a:solidFill>
                            <a:schemeClr val="tx1"/>
                          </a:solidFill>
                          <a:latin typeface="Bahnschrift"/>
                        </a:rPr>
                        <a:t>Tuesday</a:t>
                      </a:r>
                    </a:p>
                  </a:txBody>
                  <a:tcPr anchor="ctr"/>
                </a:tc>
                <a:tc>
                  <a:txBody>
                    <a:bodyPr/>
                    <a:lstStyle/>
                    <a:p>
                      <a:pPr algn="ctr"/>
                      <a:r>
                        <a:rPr lang="en-GB" b="1" dirty="0">
                          <a:solidFill>
                            <a:schemeClr val="tx1"/>
                          </a:solidFill>
                          <a:latin typeface="Bahnschrift"/>
                        </a:rPr>
                        <a:t>Wednesday</a:t>
                      </a:r>
                    </a:p>
                  </a:txBody>
                  <a:tcPr anchor="ctr"/>
                </a:tc>
                <a:tc>
                  <a:txBody>
                    <a:bodyPr/>
                    <a:lstStyle/>
                    <a:p>
                      <a:pPr algn="ctr"/>
                      <a:r>
                        <a:rPr lang="en-GB" b="1" dirty="0">
                          <a:solidFill>
                            <a:schemeClr val="tx1"/>
                          </a:solidFill>
                          <a:latin typeface="Bahnschrift"/>
                        </a:rPr>
                        <a:t>Thursday</a:t>
                      </a:r>
                    </a:p>
                  </a:txBody>
                  <a:tcPr anchor="ctr"/>
                </a:tc>
                <a:tc>
                  <a:txBody>
                    <a:bodyPr/>
                    <a:lstStyle/>
                    <a:p>
                      <a:pPr algn="ctr"/>
                      <a:r>
                        <a:rPr lang="en-GB" b="1" dirty="0">
                          <a:solidFill>
                            <a:schemeClr val="tx1"/>
                          </a:solidFill>
                          <a:latin typeface="Bahnschrift"/>
                        </a:rPr>
                        <a:t>Friday</a:t>
                      </a:r>
                    </a:p>
                  </a:txBody>
                  <a:tcPr anchor="ctr"/>
                </a:tc>
                <a:extLst>
                  <a:ext uri="{0D108BD9-81ED-4DB2-BD59-A6C34878D82A}">
                    <a16:rowId xmlns:a16="http://schemas.microsoft.com/office/drawing/2014/main" val="4143486272"/>
                  </a:ext>
                </a:extLst>
              </a:tr>
              <a:tr h="1085750">
                <a:tc>
                  <a:txBody>
                    <a:bodyPr/>
                    <a:lstStyle/>
                    <a:p>
                      <a:pPr algn="ctr"/>
                      <a:r>
                        <a:rPr lang="en-GB" sz="1500" b="1" baseline="0" dirty="0">
                          <a:latin typeface="Bahnschrift"/>
                        </a:rPr>
                        <a:t>Butcher’s Pork Sausages &amp; Potato Wedges</a:t>
                      </a:r>
                    </a:p>
                  </a:txBody>
                  <a:tcPr anchor="ctr"/>
                </a:tc>
                <a:tc>
                  <a:txBody>
                    <a:bodyPr/>
                    <a:lstStyle/>
                    <a:p>
                      <a:pPr algn="ctr"/>
                      <a:r>
                        <a:rPr lang="en-GB" sz="1500" b="1" dirty="0">
                          <a:latin typeface="Bahnschrift"/>
                        </a:rPr>
                        <a:t>Roast Chicken with Sage &amp; Onion Stuffing </a:t>
                      </a:r>
                    </a:p>
                  </a:txBody>
                  <a:tcPr anchor="ctr"/>
                </a:tc>
                <a:tc>
                  <a:txBody>
                    <a:bodyPr/>
                    <a:lstStyle/>
                    <a:p>
                      <a:pPr algn="ctr"/>
                      <a:r>
                        <a:rPr lang="en-GB" sz="1500" b="1" dirty="0">
                          <a:latin typeface="Bahnschrift"/>
                        </a:rPr>
                        <a:t>Mince Beef Pasta Bolognese </a:t>
                      </a:r>
                    </a:p>
                  </a:txBody>
                  <a:tcPr anchor="ctr"/>
                </a:tc>
                <a:tc>
                  <a:txBody>
                    <a:bodyPr/>
                    <a:lstStyle/>
                    <a:p>
                      <a:pPr algn="ctr"/>
                      <a:r>
                        <a:rPr lang="en-GB" sz="1500" b="1" dirty="0">
                          <a:latin typeface="Bahnschrift"/>
                        </a:rPr>
                        <a:t>Harry Ramsden’s</a:t>
                      </a:r>
                    </a:p>
                    <a:p>
                      <a:pPr algn="ctr"/>
                      <a:r>
                        <a:rPr lang="en-GB" sz="1500" b="1" dirty="0">
                          <a:latin typeface="Bahnschrift"/>
                        </a:rPr>
                        <a:t> Battered </a:t>
                      </a:r>
                    </a:p>
                    <a:p>
                      <a:pPr algn="ctr"/>
                      <a:r>
                        <a:rPr lang="en-GB" sz="1500" b="1" dirty="0">
                          <a:latin typeface="Bahnschrift"/>
                        </a:rPr>
                        <a:t>Salmon Fillets</a:t>
                      </a:r>
                    </a:p>
                    <a:p>
                      <a:pPr algn="ctr"/>
                      <a:endParaRPr lang="en-GB" sz="1500" b="1" dirty="0">
                        <a:latin typeface="Bahnschrif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dirty="0">
                          <a:latin typeface="Bahnschrift"/>
                        </a:rPr>
                        <a:t>Organic Pork Meatballs in Tomato Sauce with Finger Roll</a:t>
                      </a:r>
                    </a:p>
                  </a:txBody>
                  <a:tcPr anchor="ctr"/>
                </a:tc>
                <a:extLst>
                  <a:ext uri="{0D108BD9-81ED-4DB2-BD59-A6C34878D82A}">
                    <a16:rowId xmlns:a16="http://schemas.microsoft.com/office/drawing/2014/main" val="2820107350"/>
                  </a:ext>
                </a:extLst>
              </a:tr>
              <a:tr h="838988">
                <a:tc>
                  <a:txBody>
                    <a:bodyPr/>
                    <a:lstStyle/>
                    <a:p>
                      <a:pPr algn="ctr"/>
                      <a:r>
                        <a:rPr lang="en-GB" sz="1500" b="1" dirty="0">
                          <a:latin typeface="Bahnschrift"/>
                        </a:rPr>
                        <a:t>Spanish Omelette</a:t>
                      </a:r>
                    </a:p>
                  </a:txBody>
                  <a:tcPr anchor="ctr"/>
                </a:tc>
                <a:tc>
                  <a:txBody>
                    <a:bodyPr/>
                    <a:lstStyle/>
                    <a:p>
                      <a:pPr algn="ctr"/>
                      <a:r>
                        <a:rPr lang="en-GB" sz="1500" b="1" dirty="0">
                          <a:latin typeface="Bahnschrift"/>
                        </a:rPr>
                        <a:t>Vegetarian Roast </a:t>
                      </a:r>
                    </a:p>
                  </a:txBody>
                  <a:tcPr anchor="ctr"/>
                </a:tc>
                <a:tc>
                  <a:txBody>
                    <a:bodyPr/>
                    <a:lstStyle/>
                    <a:p>
                      <a:pPr algn="ctr"/>
                      <a:r>
                        <a:rPr lang="en-GB" sz="1500" b="1" dirty="0">
                          <a:latin typeface="Bahnschrift"/>
                        </a:rPr>
                        <a:t> Cheese &amp; Onion  Pasty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dirty="0">
                          <a:latin typeface="Bahnschrift"/>
                        </a:rPr>
                        <a:t>Vegan Nuggets</a:t>
                      </a:r>
                    </a:p>
                    <a:p>
                      <a:pPr algn="ctr"/>
                      <a:endParaRPr lang="en-GB" sz="1500" b="1" dirty="0">
                        <a:latin typeface="Bahnschrif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dirty="0">
                          <a:latin typeface="Bahnschrift"/>
                        </a:rPr>
                        <a:t>Oaty Veggie Crumble &amp; Mash Potato </a:t>
                      </a:r>
                    </a:p>
                  </a:txBody>
                  <a:tcPr anchor="ctr"/>
                </a:tc>
                <a:extLst>
                  <a:ext uri="{0D108BD9-81ED-4DB2-BD59-A6C34878D82A}">
                    <a16:rowId xmlns:a16="http://schemas.microsoft.com/office/drawing/2014/main" val="3789807887"/>
                  </a:ext>
                </a:extLst>
              </a:tr>
              <a:tr h="838988">
                <a:tc>
                  <a:txBody>
                    <a:bodyPr/>
                    <a:lstStyle/>
                    <a:p>
                      <a:pPr algn="ctr"/>
                      <a:r>
                        <a:rPr lang="en-GB" sz="1500" b="1" dirty="0">
                          <a:latin typeface="Bahnschrift"/>
                        </a:rPr>
                        <a:t>Jacket Potato with Beans &amp; Cheese </a:t>
                      </a:r>
                    </a:p>
                  </a:txBody>
                  <a:tcPr anchor="ctr"/>
                </a:tc>
                <a:tc>
                  <a:txBody>
                    <a:bodyPr/>
                    <a:lstStyle/>
                    <a:p>
                      <a:pPr algn="ctr"/>
                      <a:r>
                        <a:rPr lang="en-GB" sz="1500" b="1" dirty="0">
                          <a:latin typeface="Bahnschrift"/>
                        </a:rPr>
                        <a:t>Jacket Potato </a:t>
                      </a:r>
                    </a:p>
                    <a:p>
                      <a:pPr algn="ctr"/>
                      <a:r>
                        <a:rPr lang="en-GB" sz="1500" b="1" dirty="0">
                          <a:latin typeface="Bahnschrift"/>
                        </a:rPr>
                        <a:t>with Beans</a:t>
                      </a:r>
                    </a:p>
                  </a:txBody>
                  <a:tcPr anchor="ctr"/>
                </a:tc>
                <a:tc>
                  <a:txBody>
                    <a:bodyPr/>
                    <a:lstStyle/>
                    <a:p>
                      <a:pPr algn="ctr"/>
                      <a:r>
                        <a:rPr lang="en-GB" sz="1500" b="1" dirty="0">
                          <a:latin typeface="Bahnschrift"/>
                        </a:rPr>
                        <a:t>Jacket Potato </a:t>
                      </a:r>
                    </a:p>
                    <a:p>
                      <a:pPr algn="ctr"/>
                      <a:r>
                        <a:rPr lang="en-GB" sz="1500" b="1" dirty="0">
                          <a:latin typeface="Bahnschrift"/>
                        </a:rPr>
                        <a:t>with Tuna</a:t>
                      </a:r>
                    </a:p>
                  </a:txBody>
                  <a:tcPr anchor="ctr"/>
                </a:tc>
                <a:tc>
                  <a:txBody>
                    <a:bodyPr/>
                    <a:lstStyle/>
                    <a:p>
                      <a:pPr algn="ctr"/>
                      <a:r>
                        <a:rPr lang="en-GB" sz="1500" b="1" dirty="0">
                          <a:latin typeface="Bahnschrift"/>
                        </a:rPr>
                        <a:t>Jacket Potato with Cheese</a:t>
                      </a:r>
                    </a:p>
                  </a:txBody>
                  <a:tcPr anchor="ctr"/>
                </a:tc>
                <a:tc>
                  <a:txBody>
                    <a:bodyPr/>
                    <a:lstStyle/>
                    <a:p>
                      <a:pPr algn="ctr"/>
                      <a:r>
                        <a:rPr lang="en-GB" sz="1500" b="1" dirty="0">
                          <a:latin typeface="Bahnschrift"/>
                        </a:rPr>
                        <a:t>Jacket Potato </a:t>
                      </a:r>
                    </a:p>
                    <a:p>
                      <a:pPr algn="ctr"/>
                      <a:r>
                        <a:rPr lang="en-GB" sz="1500" b="1" dirty="0">
                          <a:latin typeface="Bahnschrift"/>
                        </a:rPr>
                        <a:t>with Cheese &amp; Coleslaw</a:t>
                      </a:r>
                    </a:p>
                  </a:txBody>
                  <a:tcPr anchor="ctr"/>
                </a:tc>
                <a:extLst>
                  <a:ext uri="{0D108BD9-81ED-4DB2-BD59-A6C34878D82A}">
                    <a16:rowId xmlns:a16="http://schemas.microsoft.com/office/drawing/2014/main" val="537325371"/>
                  </a:ext>
                </a:extLst>
              </a:tr>
              <a:tr h="838988">
                <a:tc>
                  <a:txBody>
                    <a:bodyPr/>
                    <a:lstStyle/>
                    <a:p>
                      <a:pPr algn="ctr"/>
                      <a:r>
                        <a:rPr lang="en-GB" sz="1500" b="1" dirty="0">
                          <a:latin typeface="Bahnschrift"/>
                        </a:rPr>
                        <a:t>Baked Beans &amp; Mixed Vegetables</a:t>
                      </a:r>
                    </a:p>
                  </a:txBody>
                  <a:tcPr anchor="ctr"/>
                </a:tc>
                <a:tc>
                  <a:txBody>
                    <a:bodyPr/>
                    <a:lstStyle/>
                    <a:p>
                      <a:pPr algn="ctr"/>
                      <a:r>
                        <a:rPr lang="en-GB" sz="1500" b="1" dirty="0">
                          <a:latin typeface="Bahnschrift"/>
                        </a:rPr>
                        <a:t>Roast Potatoes,  Fresh Broccoli,  Carrots &amp; Gravy</a:t>
                      </a:r>
                    </a:p>
                  </a:txBody>
                  <a:tcPr anchor="ctr"/>
                </a:tc>
                <a:tc>
                  <a:txBody>
                    <a:bodyPr/>
                    <a:lstStyle/>
                    <a:p>
                      <a:pPr algn="ctr"/>
                      <a:r>
                        <a:rPr lang="en-GB" sz="1500" b="1" dirty="0">
                          <a:latin typeface="Bahnschrift"/>
                        </a:rPr>
                        <a:t>Pasta, Peas &amp; Cauliflower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dirty="0">
                          <a:latin typeface="Bahnschrift"/>
                        </a:rPr>
                        <a:t>Chips, Pasta, Sweetcorn, Tomato Sauce &amp; Coleslaw</a:t>
                      </a:r>
                    </a:p>
                    <a:p>
                      <a:pPr algn="ctr"/>
                      <a:endParaRPr lang="en-GB" sz="1500" b="1" dirty="0">
                        <a:latin typeface="Bahnschrif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dirty="0">
                          <a:latin typeface="Bahnschrift"/>
                        </a:rPr>
                        <a:t>Fresh Sliced Carrots &amp; Peas</a:t>
                      </a:r>
                    </a:p>
                  </a:txBody>
                  <a:tcPr anchor="ctr"/>
                </a:tc>
                <a:extLst>
                  <a:ext uri="{0D108BD9-81ED-4DB2-BD59-A6C34878D82A}">
                    <a16:rowId xmlns:a16="http://schemas.microsoft.com/office/drawing/2014/main" val="420141772"/>
                  </a:ext>
                </a:extLst>
              </a:tr>
              <a:tr h="838988">
                <a:tc>
                  <a:txBody>
                    <a:bodyPr/>
                    <a:lstStyle/>
                    <a:p>
                      <a:pPr algn="ctr"/>
                      <a:r>
                        <a:rPr lang="en-GB" sz="1500" b="1" dirty="0">
                          <a:latin typeface="Bahnschrift"/>
                        </a:rPr>
                        <a:t>Fruit Smoothie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dirty="0">
                          <a:latin typeface="Bahnschrift"/>
                        </a:rPr>
                        <a:t>Sticky Toffee Pudding &amp; Custard</a:t>
                      </a:r>
                    </a:p>
                    <a:p>
                      <a:pPr algn="ctr"/>
                      <a:endParaRPr lang="en-GB" sz="1500" b="1" dirty="0">
                        <a:latin typeface="Bahnschrift"/>
                      </a:endParaRPr>
                    </a:p>
                  </a:txBody>
                  <a:tcPr anchor="ctr"/>
                </a:tc>
                <a:tc>
                  <a:txBody>
                    <a:bodyPr/>
                    <a:lstStyle/>
                    <a:p>
                      <a:pPr algn="ctr"/>
                      <a:r>
                        <a:rPr lang="en-GB" sz="1500" b="1" dirty="0">
                          <a:latin typeface="Bahnschrift"/>
                        </a:rPr>
                        <a:t>Fresh Fruit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dirty="0">
                          <a:latin typeface="Bahnschrift"/>
                        </a:rPr>
                        <a:t>Fruity Flapjack</a:t>
                      </a:r>
                    </a:p>
                    <a:p>
                      <a:pPr algn="ctr"/>
                      <a:endParaRPr lang="en-GB" sz="1500" b="1" dirty="0">
                        <a:latin typeface="Bahnschrif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dirty="0">
                          <a:latin typeface="Bahnschrift"/>
                        </a:rPr>
                        <a:t>Strawberry Mousse with Berry Compote </a:t>
                      </a:r>
                    </a:p>
                  </a:txBody>
                  <a:tcPr anchor="ctr"/>
                </a:tc>
                <a:extLst>
                  <a:ext uri="{0D108BD9-81ED-4DB2-BD59-A6C34878D82A}">
                    <a16:rowId xmlns:a16="http://schemas.microsoft.com/office/drawing/2014/main" val="1603911861"/>
                  </a:ext>
                </a:extLst>
              </a:tr>
            </a:tbl>
          </a:graphicData>
        </a:graphic>
      </p:graphicFrame>
      <p:sp>
        <p:nvSpPr>
          <p:cNvPr id="9" name="TextBox 8"/>
          <p:cNvSpPr txBox="1"/>
          <p:nvPr/>
        </p:nvSpPr>
        <p:spPr>
          <a:xfrm>
            <a:off x="3437875" y="200385"/>
            <a:ext cx="4385325" cy="461665"/>
          </a:xfrm>
          <a:prstGeom prst="rect">
            <a:avLst/>
          </a:prstGeom>
          <a:noFill/>
        </p:spPr>
        <p:txBody>
          <a:bodyPr wrap="square" rtlCol="0">
            <a:spAutoFit/>
          </a:bodyPr>
          <a:lstStyle/>
          <a:p>
            <a:r>
              <a:rPr lang="en-GB" sz="2400" b="1" dirty="0">
                <a:solidFill>
                  <a:schemeClr val="accent6"/>
                </a:solidFill>
                <a:latin typeface="Bahnschrift SemiBold" panose="020B0502040204020203" pitchFamily="34" charset="0"/>
              </a:rPr>
              <a:t>LUNCH MENU – WEEK 1</a:t>
            </a:r>
            <a:endParaRPr lang="en-GB" sz="2400" b="1" dirty="0">
              <a:solidFill>
                <a:schemeClr val="accent2"/>
              </a:solidFill>
              <a:latin typeface="Bahnschrift SemiBold" panose="020B0502040204020203" pitchFamily="34" charset="0"/>
            </a:endParaRPr>
          </a:p>
        </p:txBody>
      </p:sp>
      <p:pic>
        <p:nvPicPr>
          <p:cNvPr id="18" name="Picture 17"/>
          <p:cNvPicPr>
            <a:picLocks noChangeAspect="1"/>
          </p:cNvPicPr>
          <p:nvPr/>
        </p:nvPicPr>
        <p:blipFill>
          <a:blip r:embed="rId2">
            <a:clrChange>
              <a:clrFrom>
                <a:srgbClr val="FFFFFF"/>
              </a:clrFrom>
              <a:clrTo>
                <a:srgbClr val="FFFFFF">
                  <a:alpha val="0"/>
                </a:srgbClr>
              </a:clrTo>
            </a:clrChange>
          </a:blip>
          <a:stretch>
            <a:fillRect/>
          </a:stretch>
        </p:blipFill>
        <p:spPr>
          <a:xfrm>
            <a:off x="2174293" y="-196209"/>
            <a:ext cx="1130353" cy="913702"/>
          </a:xfrm>
          <a:prstGeom prst="rect">
            <a:avLst/>
          </a:prstGeom>
        </p:spPr>
      </p:pic>
      <p:pic>
        <p:nvPicPr>
          <p:cNvPr id="25" name="Picture 6" descr="Hot jacket potato Stock Vectors, Images &amp;amp;amp; Vector Art | Shutterstock"/>
          <p:cNvPicPr>
            <a:picLocks noChangeAspect="1" noChangeArrowheads="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11976" b="82071" l="11552" r="86950">
                        <a14:backgroundMark x1="21513" y1="50357" x2="32151" y2="82857"/>
                        <a14:backgroundMark x1="29787" y1="63929" x2="50827" y2="82857"/>
                      </a14:backgroundRemoval>
                    </a14:imgEffect>
                  </a14:imgLayer>
                </a14:imgProps>
              </a:ext>
              <a:ext uri="{28A0092B-C50C-407E-A947-70E740481C1C}">
                <a14:useLocalDpi xmlns:a14="http://schemas.microsoft.com/office/drawing/2010/main" val="0"/>
              </a:ext>
            </a:extLst>
          </a:blip>
          <a:srcRect l="2127" t="3214" r="3625" b="9167"/>
          <a:stretch/>
        </p:blipFill>
        <p:spPr bwMode="auto">
          <a:xfrm>
            <a:off x="10561231" y="1053348"/>
            <a:ext cx="2131981" cy="131198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5">
            <a:clrChange>
              <a:clrFrom>
                <a:srgbClr val="FFFFFF"/>
              </a:clrFrom>
              <a:clrTo>
                <a:srgbClr val="FFFFFF">
                  <a:alpha val="0"/>
                </a:srgbClr>
              </a:clrTo>
            </a:clrChange>
          </a:blip>
          <a:stretch>
            <a:fillRect/>
          </a:stretch>
        </p:blipFill>
        <p:spPr>
          <a:xfrm>
            <a:off x="-106046" y="4949915"/>
            <a:ext cx="1469447" cy="982986"/>
          </a:xfrm>
          <a:prstGeom prst="rect">
            <a:avLst/>
          </a:prstGeom>
        </p:spPr>
      </p:pic>
      <p:pic>
        <p:nvPicPr>
          <p:cNvPr id="27" name="Picture 10" descr="Baked Beans Icon stock vector. Illustration of meal - 219882525"/>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39520" y="-141967"/>
            <a:ext cx="1146367" cy="114636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Carrot - Free food icon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4448809">
            <a:off x="504490" y="3974016"/>
            <a:ext cx="1099322" cy="109932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ook mashed potatoes icon cartoon style Royalty Free Vecto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b="14752"/>
          <a:stretch/>
        </p:blipFill>
        <p:spPr bwMode="auto">
          <a:xfrm>
            <a:off x="347229" y="6083386"/>
            <a:ext cx="1827064" cy="168213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10783" y="6296197"/>
            <a:ext cx="1327175" cy="827148"/>
          </a:xfrm>
          <a:prstGeom prst="rect">
            <a:avLst/>
          </a:prstGeom>
        </p:spPr>
      </p:pic>
      <p:pic>
        <p:nvPicPr>
          <p:cNvPr id="3" name="Picture 2"/>
          <p:cNvPicPr>
            <a:picLocks noChangeAspect="1"/>
          </p:cNvPicPr>
          <p:nvPr/>
        </p:nvPicPr>
        <p:blipFill>
          <a:blip r:embed="rId10">
            <a:extLst>
              <a:ext uri="{BEBA8EAE-BF5A-486C-A8C5-ECC9F3942E4B}">
                <a14:imgProps xmlns:a14="http://schemas.microsoft.com/office/drawing/2010/main">
                  <a14:imgLayer r:embed="rId11">
                    <a14:imgEffect>
                      <a14:backgroundRemoval t="9840" b="89894" l="3725" r="89971"/>
                    </a14:imgEffect>
                  </a14:imgLayer>
                </a14:imgProps>
              </a:ext>
            </a:extLst>
          </a:blip>
          <a:stretch>
            <a:fillRect/>
          </a:stretch>
        </p:blipFill>
        <p:spPr>
          <a:xfrm>
            <a:off x="35367" y="2845985"/>
            <a:ext cx="1336649" cy="1440057"/>
          </a:xfrm>
          <a:prstGeom prst="rect">
            <a:avLst/>
          </a:prstGeom>
        </p:spPr>
      </p:pic>
      <p:pic>
        <p:nvPicPr>
          <p:cNvPr id="2052" name="Picture 4" descr="4,966 Sweetcorn Cliparts, Stock Vector and Royalty Free Sweetcorn  Illustrations"/>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28263">
            <a:off x="-47647" y="5524072"/>
            <a:ext cx="1352650" cy="128351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p:cNvPicPr>
            <a:picLocks noChangeAspect="1"/>
          </p:cNvPicPr>
          <p:nvPr/>
        </p:nvPicPr>
        <p:blipFill>
          <a:blip r:embed="rId13">
            <a:extLst>
              <a:ext uri="{BEBA8EAE-BF5A-486C-A8C5-ECC9F3942E4B}">
                <a14:imgProps xmlns:a14="http://schemas.microsoft.com/office/drawing/2010/main">
                  <a14:imgLayer r:embed="rId14">
                    <a14:imgEffect>
                      <a14:backgroundRemoval t="9375" b="100000" l="0" r="98308"/>
                    </a14:imgEffect>
                  </a14:imgLayer>
                </a14:imgProps>
              </a:ext>
            </a:extLst>
          </a:blip>
          <a:stretch>
            <a:fillRect/>
          </a:stretch>
        </p:blipFill>
        <p:spPr>
          <a:xfrm>
            <a:off x="8377225" y="6246971"/>
            <a:ext cx="1398918" cy="925600"/>
          </a:xfrm>
          <a:prstGeom prst="rect">
            <a:avLst/>
          </a:prstGeom>
        </p:spPr>
      </p:pic>
      <p:pic>
        <p:nvPicPr>
          <p:cNvPr id="39" name="Picture 38"/>
          <p:cNvPicPr>
            <a:picLocks noChangeAspect="1"/>
          </p:cNvPicPr>
          <p:nvPr/>
        </p:nvPicPr>
        <p:blipFill>
          <a:blip r:embed="rId15">
            <a:clrChange>
              <a:clrFrom>
                <a:srgbClr val="FFFFFF"/>
              </a:clrFrom>
              <a:clrTo>
                <a:srgbClr val="FFFFFF">
                  <a:alpha val="0"/>
                </a:srgbClr>
              </a:clrTo>
            </a:clrChange>
          </a:blip>
          <a:stretch>
            <a:fillRect/>
          </a:stretch>
        </p:blipFill>
        <p:spPr>
          <a:xfrm>
            <a:off x="10915465" y="5407803"/>
            <a:ext cx="1869447" cy="1820981"/>
          </a:xfrm>
          <a:prstGeom prst="rect">
            <a:avLst/>
          </a:prstGeom>
        </p:spPr>
      </p:pic>
      <p:pic>
        <p:nvPicPr>
          <p:cNvPr id="40" name="Picture 39"/>
          <p:cNvPicPr>
            <a:picLocks noChangeAspect="1"/>
          </p:cNvPicPr>
          <p:nvPr/>
        </p:nvPicPr>
        <p:blipFill>
          <a:blip r:embed="rId16">
            <a:clrChange>
              <a:clrFrom>
                <a:srgbClr val="FFFFFF"/>
              </a:clrFrom>
              <a:clrTo>
                <a:srgbClr val="FFFFFF">
                  <a:alpha val="0"/>
                </a:srgbClr>
              </a:clrTo>
            </a:clrChange>
          </a:blip>
          <a:stretch>
            <a:fillRect/>
          </a:stretch>
        </p:blipFill>
        <p:spPr>
          <a:xfrm>
            <a:off x="11167933" y="4136264"/>
            <a:ext cx="955602" cy="864469"/>
          </a:xfrm>
          <a:prstGeom prst="rect">
            <a:avLst/>
          </a:prstGeom>
        </p:spPr>
      </p:pic>
      <p:pic>
        <p:nvPicPr>
          <p:cNvPr id="41" name="Picture 16" descr="Flat Icon Green Peas. Vector Illustration. Royalty Free Cliparts, Vectors,  And Stock Illustration. Image 56552587."/>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31852">
            <a:off x="10677197" y="3316241"/>
            <a:ext cx="1270536" cy="1270536"/>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0" descr="Homemade Potato Slices Icon, Cartoon Style Stock Vector - Illustration of  food, kitchen: 193693761"/>
          <p:cNvPicPr>
            <a:picLocks noChangeAspect="1" noChangeArrowheads="1"/>
          </p:cNvPicPr>
          <p:nvPr/>
        </p:nvPicPr>
        <p:blipFill rotWithShape="1">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r="1863" b="8752"/>
          <a:stretch/>
        </p:blipFill>
        <p:spPr bwMode="auto">
          <a:xfrm>
            <a:off x="11171530" y="2733583"/>
            <a:ext cx="1092532" cy="107297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4" descr="Edamame Pea Green Bean PNG, Clipart, Bean, Computer Icons, Edamame, Food,  Grass Free PNG Download"/>
          <p:cNvPicPr>
            <a:picLocks noChangeAspect="1" noChangeArrowheads="1"/>
          </p:cNvPicPr>
          <p:nvPr/>
        </p:nvPicPr>
        <p:blipFill>
          <a:blip r:embed="rId19" cstate="print">
            <a:extLst>
              <a:ext uri="{BEBA8EAE-BF5A-486C-A8C5-ECC9F3942E4B}">
                <a14:imgProps xmlns:a14="http://schemas.microsoft.com/office/drawing/2010/main">
                  <a14:imgLayer r:embed="rId20">
                    <a14:imgEffect>
                      <a14:backgroundRemoval t="10000" b="90000" l="10000" r="90000">
                        <a14:backgroundMark x1="50000" y1="46133" x2="56593" y2="44475"/>
                        <a14:backgroundMark x1="65797" y1="44613" x2="69780" y2="42956"/>
                        <a14:backgroundMark x1="85440" y1="49724" x2="65522" y2="54144"/>
                        <a14:backgroundMark x1="60989" y1="58011" x2="54808" y2="58840"/>
                        <a14:backgroundMark x1="47802" y1="60497" x2="47802" y2="60497"/>
                        <a14:backgroundMark x1="19643" y1="53315" x2="19643" y2="53315"/>
                        <a14:backgroundMark x1="16484" y1="65746" x2="26099" y2="69337"/>
                        <a14:backgroundMark x1="42582" y1="69890" x2="42582" y2="69890"/>
                        <a14:backgroundMark x1="77198" y1="63260" x2="77198" y2="63260"/>
                      </a14:backgroundRemoval>
                    </a14:imgEffect>
                  </a14:imgLayer>
                </a14:imgProps>
              </a:ext>
              <a:ext uri="{28A0092B-C50C-407E-A947-70E740481C1C}">
                <a14:useLocalDpi xmlns:a14="http://schemas.microsoft.com/office/drawing/2010/main" val="0"/>
              </a:ext>
            </a:extLst>
          </a:blip>
          <a:srcRect/>
          <a:stretch>
            <a:fillRect/>
          </a:stretch>
        </p:blipFill>
        <p:spPr bwMode="auto">
          <a:xfrm rot="880841">
            <a:off x="-321806" y="702959"/>
            <a:ext cx="1603472" cy="1594661"/>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8" descr="clip art garlic - Clip Art Library"/>
          <p:cNvPicPr>
            <a:picLocks noChangeAspect="1" noChangeArrowheads="1"/>
          </p:cNvPicPr>
          <p:nvPr/>
        </p:nvPicPr>
        <p:blipFill>
          <a:blip r:embed="rId2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849738" y="1997630"/>
            <a:ext cx="1094398" cy="819742"/>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p:cNvPicPr>
            <a:picLocks noChangeAspect="1"/>
          </p:cNvPicPr>
          <p:nvPr/>
        </p:nvPicPr>
        <p:blipFill>
          <a:blip r:embed="rId22">
            <a:clrChange>
              <a:clrFrom>
                <a:srgbClr val="FFFFFF"/>
              </a:clrFrom>
              <a:clrTo>
                <a:srgbClr val="FFFFFF">
                  <a:alpha val="0"/>
                </a:srgbClr>
              </a:clrTo>
            </a:clrChange>
          </a:blip>
          <a:stretch>
            <a:fillRect/>
          </a:stretch>
        </p:blipFill>
        <p:spPr>
          <a:xfrm>
            <a:off x="-28047" y="2006856"/>
            <a:ext cx="1400063" cy="1058715"/>
          </a:xfrm>
          <a:prstGeom prst="rect">
            <a:avLst/>
          </a:prstGeom>
        </p:spPr>
      </p:pic>
      <p:pic>
        <p:nvPicPr>
          <p:cNvPr id="10" name="Picture 9"/>
          <p:cNvPicPr>
            <a:picLocks noChangeAspect="1"/>
          </p:cNvPicPr>
          <p:nvPr/>
        </p:nvPicPr>
        <p:blipFill>
          <a:blip r:embed="rId23">
            <a:clrChange>
              <a:clrFrom>
                <a:srgbClr val="FFFFFF"/>
              </a:clrFrom>
              <a:clrTo>
                <a:srgbClr val="FFFFFF">
                  <a:alpha val="0"/>
                </a:srgbClr>
              </a:clrTo>
            </a:clrChange>
          </a:blip>
          <a:stretch>
            <a:fillRect/>
          </a:stretch>
        </p:blipFill>
        <p:spPr>
          <a:xfrm>
            <a:off x="6949323" y="6148902"/>
            <a:ext cx="1130353" cy="974443"/>
          </a:xfrm>
          <a:prstGeom prst="rect">
            <a:avLst/>
          </a:prstGeom>
        </p:spPr>
      </p:pic>
      <p:pic>
        <p:nvPicPr>
          <p:cNvPr id="47" name="Picture 20" descr="French fries - Free food icons"/>
          <p:cNvPicPr>
            <a:picLocks noChangeAspect="1" noChangeArrowheads="1"/>
          </p:cNvPicPr>
          <p:nvPr/>
        </p:nvPicPr>
        <p:blipFill>
          <a:blip r:embed="rId24"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0" y="-43074"/>
            <a:ext cx="1180856" cy="118085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25">
            <a:clrChange>
              <a:clrFrom>
                <a:srgbClr val="FFFFFF"/>
              </a:clrFrom>
              <a:clrTo>
                <a:srgbClr val="FFFFFF">
                  <a:alpha val="0"/>
                </a:srgbClr>
              </a:clrTo>
            </a:clrChange>
          </a:blip>
          <a:stretch>
            <a:fillRect/>
          </a:stretch>
        </p:blipFill>
        <p:spPr>
          <a:xfrm>
            <a:off x="11150014" y="4785511"/>
            <a:ext cx="1114048" cy="1053743"/>
          </a:xfrm>
          <a:prstGeom prst="rect">
            <a:avLst/>
          </a:prstGeom>
        </p:spPr>
      </p:pic>
      <p:sp>
        <p:nvSpPr>
          <p:cNvPr id="24" name="TextBox 23">
            <a:extLst>
              <a:ext uri="{FF2B5EF4-FFF2-40B4-BE49-F238E27FC236}">
                <a16:creationId xmlns:a16="http://schemas.microsoft.com/office/drawing/2014/main" id="{78A96DF2-7D45-42D4-9C1D-150607F16823}"/>
              </a:ext>
            </a:extLst>
          </p:cNvPr>
          <p:cNvSpPr txBox="1"/>
          <p:nvPr/>
        </p:nvSpPr>
        <p:spPr>
          <a:xfrm>
            <a:off x="1608439" y="717493"/>
            <a:ext cx="8167704" cy="369332"/>
          </a:xfrm>
          <a:prstGeom prst="rect">
            <a:avLst/>
          </a:prstGeom>
          <a:noFill/>
        </p:spPr>
        <p:txBody>
          <a:bodyPr wrap="square" rtlCol="0">
            <a:spAutoFit/>
          </a:bodyPr>
          <a:lstStyle/>
          <a:p>
            <a:pPr algn="ctr"/>
            <a:r>
              <a:rPr lang="en-GB" b="1" dirty="0">
                <a:solidFill>
                  <a:schemeClr val="accent2"/>
                </a:solidFill>
                <a:latin typeface="Bahnschrift SemiBold" panose="020B0502040204020203" pitchFamily="34" charset="0"/>
              </a:rPr>
              <a:t>30</a:t>
            </a:r>
            <a:r>
              <a:rPr lang="en-GB" b="1" baseline="30000" dirty="0">
                <a:solidFill>
                  <a:schemeClr val="accent2"/>
                </a:solidFill>
                <a:latin typeface="Bahnschrift SemiBold" panose="020B0502040204020203" pitchFamily="34" charset="0"/>
              </a:rPr>
              <a:t>th</a:t>
            </a:r>
            <a:r>
              <a:rPr lang="en-GB" b="1" dirty="0">
                <a:solidFill>
                  <a:schemeClr val="accent2"/>
                </a:solidFill>
                <a:latin typeface="Bahnschrift SemiBold" panose="020B0502040204020203" pitchFamily="34" charset="0"/>
              </a:rPr>
              <a:t> Oct.-20</a:t>
            </a:r>
            <a:r>
              <a:rPr lang="en-GB" b="1" baseline="30000" dirty="0">
                <a:solidFill>
                  <a:schemeClr val="accent2"/>
                </a:solidFill>
                <a:latin typeface="Bahnschrift SemiBold" panose="020B0502040204020203" pitchFamily="34" charset="0"/>
              </a:rPr>
              <a:t>th</a:t>
            </a:r>
            <a:r>
              <a:rPr lang="en-GB" b="1" dirty="0">
                <a:solidFill>
                  <a:schemeClr val="accent2"/>
                </a:solidFill>
                <a:latin typeface="Bahnschrift SemiBold" panose="020B0502040204020203" pitchFamily="34" charset="0"/>
              </a:rPr>
              <a:t> Nov.-11</a:t>
            </a:r>
            <a:r>
              <a:rPr lang="en-GB" b="1" baseline="30000" dirty="0">
                <a:solidFill>
                  <a:schemeClr val="accent2"/>
                </a:solidFill>
                <a:latin typeface="Bahnschrift SemiBold" panose="020B0502040204020203" pitchFamily="34" charset="0"/>
              </a:rPr>
              <a:t>th</a:t>
            </a:r>
            <a:r>
              <a:rPr lang="en-GB" b="1" dirty="0">
                <a:solidFill>
                  <a:schemeClr val="accent2"/>
                </a:solidFill>
                <a:latin typeface="Bahnschrift SemiBold" panose="020B0502040204020203" pitchFamily="34" charset="0"/>
              </a:rPr>
              <a:t> Dec.2023-15</a:t>
            </a:r>
            <a:r>
              <a:rPr lang="en-GB" b="1" baseline="30000" dirty="0">
                <a:solidFill>
                  <a:schemeClr val="accent2"/>
                </a:solidFill>
                <a:latin typeface="Bahnschrift SemiBold" panose="020B0502040204020203" pitchFamily="34" charset="0"/>
              </a:rPr>
              <a:t>th</a:t>
            </a:r>
            <a:r>
              <a:rPr lang="en-GB" b="1" dirty="0">
                <a:solidFill>
                  <a:schemeClr val="accent2"/>
                </a:solidFill>
                <a:latin typeface="Bahnschrift SemiBold" panose="020B0502040204020203" pitchFamily="34" charset="0"/>
              </a:rPr>
              <a:t> Jan.-5</a:t>
            </a:r>
            <a:r>
              <a:rPr lang="en-GB" b="1" baseline="30000" dirty="0">
                <a:solidFill>
                  <a:schemeClr val="accent2"/>
                </a:solidFill>
                <a:latin typeface="Bahnschrift SemiBold" panose="020B0502040204020203" pitchFamily="34" charset="0"/>
              </a:rPr>
              <a:t>th</a:t>
            </a:r>
            <a:r>
              <a:rPr lang="en-GB" b="1" dirty="0">
                <a:solidFill>
                  <a:schemeClr val="accent2"/>
                </a:solidFill>
                <a:latin typeface="Bahnschrift SemiBold" panose="020B0502040204020203" pitchFamily="34" charset="0"/>
              </a:rPr>
              <a:t> Feb.-4</a:t>
            </a:r>
            <a:r>
              <a:rPr lang="en-GB" b="1" baseline="30000" dirty="0">
                <a:solidFill>
                  <a:schemeClr val="accent2"/>
                </a:solidFill>
                <a:latin typeface="Bahnschrift SemiBold" panose="020B0502040204020203" pitchFamily="34" charset="0"/>
              </a:rPr>
              <a:t>th</a:t>
            </a:r>
            <a:r>
              <a:rPr lang="en-GB" b="1" dirty="0">
                <a:solidFill>
                  <a:schemeClr val="accent2"/>
                </a:solidFill>
                <a:latin typeface="Bahnschrift SemiBold" panose="020B0502040204020203" pitchFamily="34" charset="0"/>
              </a:rPr>
              <a:t> &amp; 25</a:t>
            </a:r>
            <a:r>
              <a:rPr lang="en-GB" b="1" baseline="30000" dirty="0">
                <a:solidFill>
                  <a:schemeClr val="accent2"/>
                </a:solidFill>
                <a:latin typeface="Bahnschrift SemiBold" panose="020B0502040204020203" pitchFamily="34" charset="0"/>
              </a:rPr>
              <a:t>th</a:t>
            </a:r>
            <a:r>
              <a:rPr lang="en-GB" b="1" dirty="0">
                <a:solidFill>
                  <a:schemeClr val="accent2"/>
                </a:solidFill>
                <a:latin typeface="Bahnschrift SemiBold" panose="020B0502040204020203" pitchFamily="34" charset="0"/>
              </a:rPr>
              <a:t> Mar 2024</a:t>
            </a:r>
          </a:p>
        </p:txBody>
      </p:sp>
      <p:pic>
        <p:nvPicPr>
          <p:cNvPr id="5" name="Picture 4">
            <a:extLst>
              <a:ext uri="{FF2B5EF4-FFF2-40B4-BE49-F238E27FC236}">
                <a16:creationId xmlns:a16="http://schemas.microsoft.com/office/drawing/2014/main" id="{1908EAF6-B703-49CF-AFDF-9F1B0D99A488}"/>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9563878" y="91322"/>
            <a:ext cx="2559657" cy="1082895"/>
          </a:xfrm>
          <a:prstGeom prst="round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7C9C0DD7-0FA9-BDE7-F7A2-B8CD8D25AF28}"/>
              </a:ext>
            </a:extLst>
          </p:cNvPr>
          <p:cNvSpPr txBox="1"/>
          <p:nvPr/>
        </p:nvSpPr>
        <p:spPr>
          <a:xfrm>
            <a:off x="1278293" y="1262979"/>
            <a:ext cx="9974427" cy="338554"/>
          </a:xfrm>
          <a:prstGeom prst="rect">
            <a:avLst/>
          </a:prstGeom>
          <a:noFill/>
        </p:spPr>
        <p:txBody>
          <a:bodyPr wrap="square" rtlCol="0">
            <a:spAutoFit/>
          </a:bodyPr>
          <a:lstStyle/>
          <a:p>
            <a:r>
              <a:rPr lang="en-GB" sz="1600" b="1" dirty="0">
                <a:solidFill>
                  <a:srgbClr val="E937DC"/>
                </a:solidFill>
              </a:rPr>
              <a:t>Malted, Wholemeal Sliced Baguettes, Low Fat Yoghurts, Milk and Water available daily.  All Special Diets catered for.</a:t>
            </a:r>
          </a:p>
        </p:txBody>
      </p:sp>
    </p:spTree>
    <p:extLst>
      <p:ext uri="{BB962C8B-B14F-4D97-AF65-F5344CB8AC3E}">
        <p14:creationId xmlns:p14="http://schemas.microsoft.com/office/powerpoint/2010/main" val="3964278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42173785"/>
              </p:ext>
            </p:extLst>
          </p:nvPr>
        </p:nvGraphicFramePr>
        <p:xfrm>
          <a:off x="1641494" y="1450115"/>
          <a:ext cx="9290850" cy="4641989"/>
        </p:xfrm>
        <a:graphic>
          <a:graphicData uri="http://schemas.openxmlformats.org/drawingml/2006/table">
            <a:tbl>
              <a:tblPr firstRow="1" bandRow="1">
                <a:tableStyleId>{00A15C55-8517-42AA-B614-E9B94910E393}</a:tableStyleId>
              </a:tblPr>
              <a:tblGrid>
                <a:gridCol w="1858170">
                  <a:extLst>
                    <a:ext uri="{9D8B030D-6E8A-4147-A177-3AD203B41FA5}">
                      <a16:colId xmlns:a16="http://schemas.microsoft.com/office/drawing/2014/main" val="3791052974"/>
                    </a:ext>
                  </a:extLst>
                </a:gridCol>
                <a:gridCol w="1858170">
                  <a:extLst>
                    <a:ext uri="{9D8B030D-6E8A-4147-A177-3AD203B41FA5}">
                      <a16:colId xmlns:a16="http://schemas.microsoft.com/office/drawing/2014/main" val="1590528495"/>
                    </a:ext>
                  </a:extLst>
                </a:gridCol>
                <a:gridCol w="1858170">
                  <a:extLst>
                    <a:ext uri="{9D8B030D-6E8A-4147-A177-3AD203B41FA5}">
                      <a16:colId xmlns:a16="http://schemas.microsoft.com/office/drawing/2014/main" val="667963337"/>
                    </a:ext>
                  </a:extLst>
                </a:gridCol>
                <a:gridCol w="1858170">
                  <a:extLst>
                    <a:ext uri="{9D8B030D-6E8A-4147-A177-3AD203B41FA5}">
                      <a16:colId xmlns:a16="http://schemas.microsoft.com/office/drawing/2014/main" val="3251902381"/>
                    </a:ext>
                  </a:extLst>
                </a:gridCol>
                <a:gridCol w="1858170">
                  <a:extLst>
                    <a:ext uri="{9D8B030D-6E8A-4147-A177-3AD203B41FA5}">
                      <a16:colId xmlns:a16="http://schemas.microsoft.com/office/drawing/2014/main" val="1618699767"/>
                    </a:ext>
                  </a:extLst>
                </a:gridCol>
              </a:tblGrid>
              <a:tr h="307893">
                <a:tc>
                  <a:txBody>
                    <a:bodyPr/>
                    <a:lstStyle/>
                    <a:p>
                      <a:pPr algn="ctr"/>
                      <a:r>
                        <a:rPr lang="en-GB" sz="1500" b="1" dirty="0">
                          <a:solidFill>
                            <a:schemeClr val="tx1"/>
                          </a:solidFill>
                          <a:latin typeface="Bahnschrift"/>
                        </a:rPr>
                        <a:t>Monday</a:t>
                      </a:r>
                    </a:p>
                  </a:txBody>
                  <a:tcPr anchor="ctr"/>
                </a:tc>
                <a:tc>
                  <a:txBody>
                    <a:bodyPr/>
                    <a:lstStyle/>
                    <a:p>
                      <a:pPr algn="ctr"/>
                      <a:r>
                        <a:rPr lang="en-GB" sz="1500" b="1" dirty="0">
                          <a:solidFill>
                            <a:schemeClr val="tx1"/>
                          </a:solidFill>
                          <a:latin typeface="Bahnschrift"/>
                        </a:rPr>
                        <a:t>Tuesday</a:t>
                      </a:r>
                    </a:p>
                  </a:txBody>
                  <a:tcPr anchor="ctr"/>
                </a:tc>
                <a:tc>
                  <a:txBody>
                    <a:bodyPr/>
                    <a:lstStyle/>
                    <a:p>
                      <a:pPr algn="ctr"/>
                      <a:r>
                        <a:rPr lang="en-GB" sz="1500" b="1" dirty="0">
                          <a:solidFill>
                            <a:schemeClr val="tx1"/>
                          </a:solidFill>
                          <a:latin typeface="Bahnschrift"/>
                        </a:rPr>
                        <a:t>Wednesday</a:t>
                      </a:r>
                    </a:p>
                  </a:txBody>
                  <a:tcPr anchor="ctr"/>
                </a:tc>
                <a:tc>
                  <a:txBody>
                    <a:bodyPr/>
                    <a:lstStyle/>
                    <a:p>
                      <a:pPr algn="ctr"/>
                      <a:r>
                        <a:rPr lang="en-GB" sz="1500" b="1" dirty="0">
                          <a:solidFill>
                            <a:schemeClr val="tx1"/>
                          </a:solidFill>
                          <a:latin typeface="Bahnschrift"/>
                        </a:rPr>
                        <a:t>Thursday</a:t>
                      </a:r>
                    </a:p>
                  </a:txBody>
                  <a:tcPr anchor="ctr"/>
                </a:tc>
                <a:tc>
                  <a:txBody>
                    <a:bodyPr/>
                    <a:lstStyle/>
                    <a:p>
                      <a:pPr algn="ctr"/>
                      <a:r>
                        <a:rPr lang="en-GB" sz="1500" b="1" dirty="0">
                          <a:solidFill>
                            <a:schemeClr val="tx1"/>
                          </a:solidFill>
                          <a:latin typeface="Bahnschrift"/>
                        </a:rPr>
                        <a:t>Friday</a:t>
                      </a:r>
                    </a:p>
                  </a:txBody>
                  <a:tcPr anchor="ctr"/>
                </a:tc>
                <a:extLst>
                  <a:ext uri="{0D108BD9-81ED-4DB2-BD59-A6C34878D82A}">
                    <a16:rowId xmlns:a16="http://schemas.microsoft.com/office/drawing/2014/main" val="4143486272"/>
                  </a:ext>
                </a:extLst>
              </a:tr>
              <a:tr h="1158038">
                <a:tc>
                  <a:txBody>
                    <a:bodyPr/>
                    <a:lstStyle/>
                    <a:p>
                      <a:pPr algn="ctr"/>
                      <a:r>
                        <a:rPr lang="en-GB" sz="1500" b="1" dirty="0">
                          <a:latin typeface="Bahnschrift"/>
                        </a:rPr>
                        <a:t>Cheeseburger (100% Beef) </a:t>
                      </a:r>
                    </a:p>
                    <a:p>
                      <a:pPr algn="ctr"/>
                      <a:r>
                        <a:rPr lang="en-GB" sz="1500" b="1" dirty="0">
                          <a:latin typeface="Bahnschrift"/>
                        </a:rPr>
                        <a:t>in a Bun</a:t>
                      </a:r>
                    </a:p>
                  </a:txBody>
                  <a:tcPr anchor="ctr"/>
                </a:tc>
                <a:tc>
                  <a:txBody>
                    <a:bodyPr/>
                    <a:lstStyle/>
                    <a:p>
                      <a:pPr algn="ctr"/>
                      <a:r>
                        <a:rPr lang="en-GB" sz="1500" b="1" dirty="0">
                          <a:latin typeface="Bahnschrift"/>
                        </a:rPr>
                        <a:t>Butcher’s Sausage &amp; Yorkshire Pudding  </a:t>
                      </a:r>
                    </a:p>
                  </a:txBody>
                  <a:tcPr anchor="ctr"/>
                </a:tc>
                <a:tc>
                  <a:txBody>
                    <a:bodyPr/>
                    <a:lstStyle/>
                    <a:p>
                      <a:pPr algn="ctr"/>
                      <a:r>
                        <a:rPr lang="en-GB" sz="1500" b="1" dirty="0">
                          <a:latin typeface="Bahnschrift"/>
                        </a:rPr>
                        <a:t>Handmade Chicken Curry, Rice &amp; Naan Bread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dirty="0">
                          <a:latin typeface="Bahnschrift"/>
                        </a:rPr>
                        <a:t>Jumbo Fish Fingers</a:t>
                      </a:r>
                    </a:p>
                    <a:p>
                      <a:pPr algn="ctr"/>
                      <a:endParaRPr lang="en-GB" sz="1500" b="1" baseline="0" dirty="0">
                        <a:latin typeface="Bahnschrif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baseline="0" dirty="0">
                          <a:latin typeface="Bahnschrift"/>
                        </a:rPr>
                        <a:t>Chicken Goujons with Tomato Pasta</a:t>
                      </a:r>
                    </a:p>
                  </a:txBody>
                  <a:tcPr anchor="ctr"/>
                </a:tc>
                <a:extLst>
                  <a:ext uri="{0D108BD9-81ED-4DB2-BD59-A6C34878D82A}">
                    <a16:rowId xmlns:a16="http://schemas.microsoft.com/office/drawing/2014/main" val="2820107350"/>
                  </a:ext>
                </a:extLst>
              </a:tr>
              <a:tr h="729135">
                <a:tc>
                  <a:txBody>
                    <a:bodyPr/>
                    <a:lstStyle/>
                    <a:p>
                      <a:pPr algn="ctr"/>
                      <a:r>
                        <a:rPr lang="en-GB" sz="1500" b="1" baseline="0" dirty="0">
                          <a:latin typeface="Bahnschrift"/>
                        </a:rPr>
                        <a:t>Roasted Stuffed Feta Peppers</a:t>
                      </a:r>
                    </a:p>
                  </a:txBody>
                  <a:tcPr anchor="ctr"/>
                </a:tc>
                <a:tc>
                  <a:txBody>
                    <a:bodyPr/>
                    <a:lstStyle/>
                    <a:p>
                      <a:pPr algn="ctr"/>
                      <a:r>
                        <a:rPr lang="en-GB" sz="1500" b="1" dirty="0">
                          <a:latin typeface="Bahnschrift"/>
                        </a:rPr>
                        <a:t>Herby Lentil Loaf</a:t>
                      </a:r>
                      <a:endParaRPr lang="en-GB" sz="1500" b="1" baseline="0" dirty="0">
                        <a:latin typeface="Bahnschrift"/>
                      </a:endParaRPr>
                    </a:p>
                  </a:txBody>
                  <a:tcPr anchor="ctr"/>
                </a:tc>
                <a:tc>
                  <a:txBody>
                    <a:bodyPr/>
                    <a:lstStyle/>
                    <a:p>
                      <a:pPr algn="ctr"/>
                      <a:r>
                        <a:rPr lang="en-GB" sz="1500" b="1" baseline="0" dirty="0">
                          <a:latin typeface="Bahnschrift"/>
                        </a:rPr>
                        <a:t>Macaroni Cheese &amp; Crusty Bread</a:t>
                      </a:r>
                      <a:endParaRPr lang="en-GB" sz="1500" b="1" dirty="0">
                        <a:latin typeface="Bahnschrift"/>
                      </a:endParaRPr>
                    </a:p>
                  </a:txBody>
                  <a:tcPr anchor="ctr"/>
                </a:tc>
                <a:tc>
                  <a:txBody>
                    <a:bodyPr/>
                    <a:lstStyle/>
                    <a:p>
                      <a:pPr marL="0" marR="0" indent="0" algn="ctr" rtl="0" eaLnBrk="1" fontAlgn="auto" latinLnBrk="0" hangingPunct="1">
                        <a:lnSpc>
                          <a:spcPct val="100000"/>
                        </a:lnSpc>
                        <a:spcBef>
                          <a:spcPts val="0"/>
                        </a:spcBef>
                        <a:spcAft>
                          <a:spcPts val="0"/>
                        </a:spcAft>
                        <a:buClrTx/>
                        <a:buSzTx/>
                        <a:buFontTx/>
                        <a:buNone/>
                      </a:pPr>
                      <a:r>
                        <a:rPr lang="en-GB" sz="1500" b="1" dirty="0">
                          <a:latin typeface="Bahnschrift"/>
                        </a:rPr>
                        <a:t>Vegan</a:t>
                      </a:r>
                    </a:p>
                    <a:p>
                      <a:pPr marL="0" marR="0" indent="0" algn="ctr" rtl="0" eaLnBrk="1" fontAlgn="auto" latinLnBrk="0" hangingPunct="1">
                        <a:lnSpc>
                          <a:spcPct val="100000"/>
                        </a:lnSpc>
                        <a:spcBef>
                          <a:spcPts val="0"/>
                        </a:spcBef>
                        <a:spcAft>
                          <a:spcPts val="0"/>
                        </a:spcAft>
                        <a:buClrTx/>
                        <a:buSzTx/>
                        <a:buFontTx/>
                        <a:buNone/>
                      </a:pPr>
                      <a:r>
                        <a:rPr lang="en-GB" sz="1500" b="1" dirty="0">
                          <a:latin typeface="Bahnschrift"/>
                        </a:rPr>
                        <a:t> Sausage Roll</a:t>
                      </a:r>
                    </a:p>
                    <a:p>
                      <a:pPr algn="ctr"/>
                      <a:endParaRPr lang="en-GB" sz="1500" b="1" dirty="0">
                        <a:latin typeface="Bahnschrift"/>
                      </a:endParaRPr>
                    </a:p>
                  </a:txBody>
                  <a:tcPr anchor="ctr"/>
                </a:tc>
                <a:tc>
                  <a:txBody>
                    <a:bodyPr/>
                    <a:lstStyle/>
                    <a:p>
                      <a:pPr marL="0" marR="0" indent="0" algn="ctr" rtl="0" eaLnBrk="1" fontAlgn="auto" latinLnBrk="0" hangingPunct="1">
                        <a:lnSpc>
                          <a:spcPct val="100000"/>
                        </a:lnSpc>
                        <a:spcBef>
                          <a:spcPts val="0"/>
                        </a:spcBef>
                        <a:spcAft>
                          <a:spcPts val="0"/>
                        </a:spcAft>
                        <a:buClrTx/>
                        <a:buSzTx/>
                        <a:buFontTx/>
                        <a:buNone/>
                      </a:pPr>
                      <a:r>
                        <a:rPr lang="en-GB" sz="1500" b="1" dirty="0">
                          <a:latin typeface="Bahnschrift"/>
                        </a:rPr>
                        <a:t>Sweet &amp; Sour Quorn with Noodles</a:t>
                      </a:r>
                    </a:p>
                  </a:txBody>
                  <a:tcPr anchor="ctr"/>
                </a:tc>
                <a:extLst>
                  <a:ext uri="{0D108BD9-81ED-4DB2-BD59-A6C34878D82A}">
                    <a16:rowId xmlns:a16="http://schemas.microsoft.com/office/drawing/2014/main" val="3789807887"/>
                  </a:ext>
                </a:extLst>
              </a:tr>
              <a:tr h="729135">
                <a:tc>
                  <a:txBody>
                    <a:bodyPr/>
                    <a:lstStyle/>
                    <a:p>
                      <a:pPr algn="ctr"/>
                      <a:r>
                        <a:rPr lang="en-GB" sz="1500" b="1" dirty="0">
                          <a:latin typeface="Bahnschrift"/>
                        </a:rPr>
                        <a:t>Jacket Potato with Beans &amp; Cheese</a:t>
                      </a:r>
                    </a:p>
                  </a:txBody>
                  <a:tcPr anchor="ctr"/>
                </a:tc>
                <a:tc>
                  <a:txBody>
                    <a:bodyPr/>
                    <a:lstStyle/>
                    <a:p>
                      <a:pPr algn="ctr"/>
                      <a:r>
                        <a:rPr lang="en-GB" sz="1500" b="1" dirty="0">
                          <a:latin typeface="Bahnschrift"/>
                        </a:rPr>
                        <a:t>Jacket Potato</a:t>
                      </a:r>
                    </a:p>
                    <a:p>
                      <a:pPr algn="ctr"/>
                      <a:r>
                        <a:rPr lang="en-GB" sz="1500" b="1" dirty="0">
                          <a:latin typeface="Bahnschrift"/>
                        </a:rPr>
                        <a:t> with Beans</a:t>
                      </a:r>
                    </a:p>
                  </a:txBody>
                  <a:tcPr anchor="ctr"/>
                </a:tc>
                <a:tc>
                  <a:txBody>
                    <a:bodyPr/>
                    <a:lstStyle/>
                    <a:p>
                      <a:pPr algn="ctr"/>
                      <a:r>
                        <a:rPr lang="en-GB" sz="1500" b="1" dirty="0">
                          <a:latin typeface="Bahnschrift"/>
                        </a:rPr>
                        <a:t>Jacket Potato </a:t>
                      </a:r>
                    </a:p>
                    <a:p>
                      <a:pPr algn="ctr"/>
                      <a:r>
                        <a:rPr lang="en-GB" sz="1500" b="1" dirty="0">
                          <a:latin typeface="Bahnschrift"/>
                        </a:rPr>
                        <a:t>with Tuna Mayo</a:t>
                      </a:r>
                    </a:p>
                  </a:txBody>
                  <a:tcPr anchor="ctr"/>
                </a:tc>
                <a:tc>
                  <a:txBody>
                    <a:bodyPr/>
                    <a:lstStyle/>
                    <a:p>
                      <a:pPr algn="ctr"/>
                      <a:r>
                        <a:rPr lang="en-GB" sz="1500" b="1" dirty="0">
                          <a:latin typeface="Bahnschrift"/>
                        </a:rPr>
                        <a:t>Jacket Potato </a:t>
                      </a:r>
                    </a:p>
                    <a:p>
                      <a:pPr algn="ctr"/>
                      <a:r>
                        <a:rPr lang="en-GB" sz="1500" b="1" dirty="0">
                          <a:latin typeface="Bahnschrift"/>
                        </a:rPr>
                        <a:t>with Cheese  </a:t>
                      </a:r>
                    </a:p>
                  </a:txBody>
                  <a:tcPr anchor="ctr"/>
                </a:tc>
                <a:tc>
                  <a:txBody>
                    <a:bodyPr/>
                    <a:lstStyle/>
                    <a:p>
                      <a:pPr algn="ctr"/>
                      <a:r>
                        <a:rPr lang="en-GB" sz="1500" b="1" dirty="0">
                          <a:latin typeface="Bahnschrift"/>
                        </a:rPr>
                        <a:t>Jacket Potato </a:t>
                      </a:r>
                    </a:p>
                    <a:p>
                      <a:pPr algn="ctr"/>
                      <a:r>
                        <a:rPr lang="en-GB" sz="1500" b="1" dirty="0">
                          <a:latin typeface="Bahnschrift"/>
                        </a:rPr>
                        <a:t>with Cheese &amp; Coleslaw</a:t>
                      </a:r>
                    </a:p>
                  </a:txBody>
                  <a:tcPr anchor="ctr"/>
                </a:tc>
                <a:extLst>
                  <a:ext uri="{0D108BD9-81ED-4DB2-BD59-A6C34878D82A}">
                    <a16:rowId xmlns:a16="http://schemas.microsoft.com/office/drawing/2014/main" val="537325371"/>
                  </a:ext>
                </a:extLst>
              </a:tr>
              <a:tr h="943586">
                <a:tc>
                  <a:txBody>
                    <a:bodyPr/>
                    <a:lstStyle/>
                    <a:p>
                      <a:pPr algn="ctr"/>
                      <a:r>
                        <a:rPr lang="en-GB" sz="1500" b="1" dirty="0">
                          <a:latin typeface="Bahnschrift"/>
                        </a:rPr>
                        <a:t>Potato Wedges, Peas &amp; </a:t>
                      </a:r>
                    </a:p>
                    <a:p>
                      <a:pPr algn="ctr"/>
                      <a:r>
                        <a:rPr lang="en-GB" sz="1500" b="1" dirty="0">
                          <a:latin typeface="Bahnschrift"/>
                        </a:rPr>
                        <a:t>Corn on Cob</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dirty="0">
                          <a:latin typeface="Bahnschrift"/>
                        </a:rPr>
                        <a:t>Roast Potatoes with Fresh Carrots, Broccoli &amp; Gravy</a:t>
                      </a:r>
                    </a:p>
                    <a:p>
                      <a:pPr algn="ctr"/>
                      <a:endParaRPr lang="en-GB" sz="1500" b="1" dirty="0">
                        <a:latin typeface="Bahnschrift"/>
                      </a:endParaRPr>
                    </a:p>
                  </a:txBody>
                  <a:tcPr anchor="ctr"/>
                </a:tc>
                <a:tc>
                  <a:txBody>
                    <a:bodyPr/>
                    <a:lstStyle/>
                    <a:p>
                      <a:pPr algn="ctr"/>
                      <a:r>
                        <a:rPr lang="en-GB" sz="1500" b="1" dirty="0">
                          <a:latin typeface="Bahnschrift"/>
                        </a:rPr>
                        <a:t>Mixed Vegetables</a:t>
                      </a:r>
                    </a:p>
                  </a:txBody>
                  <a:tcPr anchor="ctr"/>
                </a:tc>
                <a:tc>
                  <a:txBody>
                    <a:bodyPr/>
                    <a:lstStyle/>
                    <a:p>
                      <a:pPr algn="ctr"/>
                      <a:r>
                        <a:rPr lang="en-GB" sz="1500" b="1" dirty="0">
                          <a:latin typeface="Bahnschrift"/>
                        </a:rPr>
                        <a:t>Chips, Pasta, Peas, Tomato Sauce &amp; Coleslaw</a:t>
                      </a:r>
                    </a:p>
                  </a:txBody>
                  <a:tcPr anchor="ctr"/>
                </a:tc>
                <a:tc>
                  <a:txBody>
                    <a:bodyPr/>
                    <a:lstStyle/>
                    <a:p>
                      <a:pPr algn="ctr"/>
                      <a:r>
                        <a:rPr lang="en-GB" sz="1500" b="1" dirty="0">
                          <a:latin typeface="Bahnschrift"/>
                        </a:rPr>
                        <a:t>Sweetcorn &amp; Broccoli</a:t>
                      </a:r>
                    </a:p>
                  </a:txBody>
                  <a:tcPr anchor="ctr"/>
                </a:tc>
                <a:extLst>
                  <a:ext uri="{0D108BD9-81ED-4DB2-BD59-A6C34878D82A}">
                    <a16:rowId xmlns:a16="http://schemas.microsoft.com/office/drawing/2014/main" val="420141772"/>
                  </a:ext>
                </a:extLst>
              </a:tr>
              <a:tr h="603591">
                <a:tc>
                  <a:txBody>
                    <a:bodyPr/>
                    <a:lstStyle/>
                    <a:p>
                      <a:pPr algn="ctr"/>
                      <a:r>
                        <a:rPr lang="en-GB" sz="1500" b="1" dirty="0">
                          <a:latin typeface="Bahnschrift"/>
                        </a:rPr>
                        <a:t>Pip Organic Ice Lolly</a:t>
                      </a:r>
                    </a:p>
                  </a:txBody>
                  <a:tcPr anchor="ctr"/>
                </a:tc>
                <a:tc>
                  <a:txBody>
                    <a:bodyPr/>
                    <a:lstStyle/>
                    <a:p>
                      <a:pPr algn="ctr"/>
                      <a:r>
                        <a:rPr lang="en-GB" sz="1500" b="1" dirty="0">
                          <a:latin typeface="Bahnschrift"/>
                        </a:rPr>
                        <a:t>Fruit Muffin/Tray Bake</a:t>
                      </a:r>
                    </a:p>
                  </a:txBody>
                  <a:tcPr anchor="ctr"/>
                </a:tc>
                <a:tc>
                  <a:txBody>
                    <a:bodyPr/>
                    <a:lstStyle/>
                    <a:p>
                      <a:pPr algn="ctr"/>
                      <a:r>
                        <a:rPr lang="en-GB" sz="1500" b="1" dirty="0">
                          <a:latin typeface="Bahnschrift"/>
                        </a:rPr>
                        <a:t>Fresh Fruit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dirty="0">
                          <a:latin typeface="Bahnschrift"/>
                        </a:rPr>
                        <a:t>Date &amp; Rice Crispy Cake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dirty="0">
                          <a:latin typeface="Bahnschrift"/>
                        </a:rPr>
                        <a:t>Apple Cake</a:t>
                      </a:r>
                    </a:p>
                  </a:txBody>
                  <a:tcPr anchor="ctr"/>
                </a:tc>
                <a:extLst>
                  <a:ext uri="{0D108BD9-81ED-4DB2-BD59-A6C34878D82A}">
                    <a16:rowId xmlns:a16="http://schemas.microsoft.com/office/drawing/2014/main" val="1603911861"/>
                  </a:ext>
                </a:extLst>
              </a:tr>
            </a:tbl>
          </a:graphicData>
        </a:graphic>
      </p:graphicFrame>
      <p:sp>
        <p:nvSpPr>
          <p:cNvPr id="9" name="TextBox 8"/>
          <p:cNvSpPr txBox="1"/>
          <p:nvPr/>
        </p:nvSpPr>
        <p:spPr>
          <a:xfrm>
            <a:off x="3779927" y="188910"/>
            <a:ext cx="4386570" cy="553998"/>
          </a:xfrm>
          <a:prstGeom prst="rect">
            <a:avLst/>
          </a:prstGeom>
          <a:noFill/>
        </p:spPr>
        <p:txBody>
          <a:bodyPr wrap="square" rtlCol="0">
            <a:spAutoFit/>
          </a:bodyPr>
          <a:lstStyle/>
          <a:p>
            <a:r>
              <a:rPr lang="en-GB" sz="3000" b="1" dirty="0">
                <a:solidFill>
                  <a:schemeClr val="accent2"/>
                </a:solidFill>
                <a:latin typeface="Bahnschrift SemiBold" panose="020B0502040204020203" pitchFamily="34" charset="0"/>
              </a:rPr>
              <a:t>LUNCH MENU – WEEK 2</a:t>
            </a:r>
          </a:p>
        </p:txBody>
      </p:sp>
      <p:pic>
        <p:nvPicPr>
          <p:cNvPr id="18" name="Picture 17"/>
          <p:cNvPicPr>
            <a:picLocks noChangeAspect="1"/>
          </p:cNvPicPr>
          <p:nvPr/>
        </p:nvPicPr>
        <p:blipFill>
          <a:blip r:embed="rId2">
            <a:clrChange>
              <a:clrFrom>
                <a:srgbClr val="FFFFFF"/>
              </a:clrFrom>
              <a:clrTo>
                <a:srgbClr val="FFFFFF">
                  <a:alpha val="0"/>
                </a:srgbClr>
              </a:clrTo>
            </a:clrChange>
          </a:blip>
          <a:stretch>
            <a:fillRect/>
          </a:stretch>
        </p:blipFill>
        <p:spPr>
          <a:xfrm>
            <a:off x="476223" y="1521895"/>
            <a:ext cx="1319996" cy="1066997"/>
          </a:xfrm>
          <a:prstGeom prst="rect">
            <a:avLst/>
          </a:prstGeom>
        </p:spPr>
      </p:pic>
      <p:pic>
        <p:nvPicPr>
          <p:cNvPr id="25" name="Picture 6" descr="Hot jacket potato Stock Vectors, Images &amp;amp;amp; Vector Art | Shutterstock"/>
          <p:cNvPicPr>
            <a:picLocks noChangeAspect="1" noChangeArrowheads="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11976" b="82071" l="11552" r="86950">
                        <a14:backgroundMark x1="21513" y1="50357" x2="32151" y2="82857"/>
                        <a14:backgroundMark x1="29787" y1="63929" x2="50827" y2="82857"/>
                      </a14:backgroundRemoval>
                    </a14:imgEffect>
                  </a14:imgLayer>
                </a14:imgProps>
              </a:ext>
              <a:ext uri="{28A0092B-C50C-407E-A947-70E740481C1C}">
                <a14:useLocalDpi xmlns:a14="http://schemas.microsoft.com/office/drawing/2010/main" val="0"/>
              </a:ext>
            </a:extLst>
          </a:blip>
          <a:srcRect l="2127" t="3214" r="3625" b="9167"/>
          <a:stretch/>
        </p:blipFill>
        <p:spPr bwMode="auto">
          <a:xfrm>
            <a:off x="-366233" y="574440"/>
            <a:ext cx="2131981" cy="131198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descr="Baked Beans Icon stock vector. Illustration of meal - 219882525"/>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42" y="3706133"/>
            <a:ext cx="1146367" cy="114636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Carrot - Free food ic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4448809">
            <a:off x="729780" y="3090566"/>
            <a:ext cx="1099322" cy="109932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688" y="5487300"/>
            <a:ext cx="1112095" cy="693102"/>
          </a:xfrm>
          <a:prstGeom prst="rect">
            <a:avLst/>
          </a:prstGeom>
        </p:spPr>
      </p:pic>
      <p:pic>
        <p:nvPicPr>
          <p:cNvPr id="3" name="Picture 2"/>
          <p:cNvPicPr>
            <a:picLocks noChangeAspect="1"/>
          </p:cNvPicPr>
          <p:nvPr/>
        </p:nvPicPr>
        <p:blipFill>
          <a:blip r:embed="rId8">
            <a:extLst>
              <a:ext uri="{BEBA8EAE-BF5A-486C-A8C5-ECC9F3942E4B}">
                <a14:imgProps xmlns:a14="http://schemas.microsoft.com/office/drawing/2010/main">
                  <a14:imgLayer r:embed="rId9">
                    <a14:imgEffect>
                      <a14:backgroundRemoval t="9840" b="89894" l="3725" r="89971"/>
                    </a14:imgEffect>
                  </a14:imgLayer>
                </a14:imgProps>
              </a:ext>
            </a:extLst>
          </a:blip>
          <a:stretch>
            <a:fillRect/>
          </a:stretch>
        </p:blipFill>
        <p:spPr>
          <a:xfrm>
            <a:off x="2583074" y="5694355"/>
            <a:ext cx="1336649" cy="1440057"/>
          </a:xfrm>
          <a:prstGeom prst="rect">
            <a:avLst/>
          </a:prstGeom>
        </p:spPr>
      </p:pic>
      <p:pic>
        <p:nvPicPr>
          <p:cNvPr id="2052" name="Picture 4" descr="4,966 Sweetcorn Cliparts, Stock Vector and Royalty Free Sweetcorn  Illustrations"/>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427856">
            <a:off x="10487712" y="4264069"/>
            <a:ext cx="1352650" cy="128351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6" descr="Flat Icon Green Peas. Vector Illustration. Royalty Free Cliparts, Vectors,  And Stock Illustration. Image 56552587."/>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063645" y="3635794"/>
            <a:ext cx="1074175" cy="107417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0" descr="Homemade Potato Slices Icon, Cartoon Style Stock Vector - Illustration of  food, kitchen: 193693761"/>
          <p:cNvPicPr>
            <a:picLocks noChangeAspect="1" noChangeArrowheads="1"/>
          </p:cNvPicPr>
          <p:nvPr/>
        </p:nvPicPr>
        <p:blipFill rotWithShape="1">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r="1863" b="8752"/>
          <a:stretch/>
        </p:blipFill>
        <p:spPr bwMode="auto">
          <a:xfrm>
            <a:off x="10932344" y="2709797"/>
            <a:ext cx="1092532" cy="107297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4" descr="Edamame Pea Green Bean PNG, Clipart, Bean, Computer Icons, Edamame, Food,  Grass Free PNG Download"/>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10000" b="90000" l="10000" r="90000">
                        <a14:backgroundMark x1="50000" y1="46133" x2="56593" y2="44475"/>
                        <a14:backgroundMark x1="65797" y1="44613" x2="69780" y2="42956"/>
                        <a14:backgroundMark x1="85440" y1="49724" x2="65522" y2="54144"/>
                        <a14:backgroundMark x1="60989" y1="58011" x2="54808" y2="58840"/>
                        <a14:backgroundMark x1="47802" y1="60497" x2="47802" y2="60497"/>
                        <a14:backgroundMark x1="19643" y1="53315" x2="19643" y2="53315"/>
                        <a14:backgroundMark x1="16484" y1="65746" x2="26099" y2="69337"/>
                        <a14:backgroundMark x1="42582" y1="69890" x2="42582" y2="69890"/>
                        <a14:backgroundMark x1="77198" y1="63260" x2="77198" y2="63260"/>
                      </a14:backgroundRemoval>
                    </a14:imgEffect>
                  </a14:imgLayer>
                </a14:imgProps>
              </a:ext>
              <a:ext uri="{28A0092B-C50C-407E-A947-70E740481C1C}">
                <a14:useLocalDpi xmlns:a14="http://schemas.microsoft.com/office/drawing/2010/main" val="0"/>
              </a:ext>
            </a:extLst>
          </a:blip>
          <a:srcRect/>
          <a:stretch>
            <a:fillRect/>
          </a:stretch>
        </p:blipFill>
        <p:spPr bwMode="auto">
          <a:xfrm rot="2038107">
            <a:off x="9259572" y="5853568"/>
            <a:ext cx="1447956" cy="14400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8" descr="clip art garlic - Clip Art Library"/>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56024" y="2122580"/>
            <a:ext cx="1216025" cy="91084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16">
            <a:clrChange>
              <a:clrFrom>
                <a:srgbClr val="FFFFFF"/>
              </a:clrFrom>
              <a:clrTo>
                <a:srgbClr val="FFFFFF">
                  <a:alpha val="0"/>
                </a:srgbClr>
              </a:clrTo>
            </a:clrChange>
          </a:blip>
          <a:stretch>
            <a:fillRect/>
          </a:stretch>
        </p:blipFill>
        <p:spPr>
          <a:xfrm>
            <a:off x="6397173" y="5970462"/>
            <a:ext cx="1130353" cy="974443"/>
          </a:xfrm>
          <a:prstGeom prst="rect">
            <a:avLst/>
          </a:prstGeom>
        </p:spPr>
      </p:pic>
      <p:pic>
        <p:nvPicPr>
          <p:cNvPr id="47" name="Picture 20" descr="French fries - Free food icons"/>
          <p:cNvPicPr>
            <a:picLocks noChangeAspect="1" noChangeArrowheads="1"/>
          </p:cNvPicPr>
          <p:nvPr/>
        </p:nvPicPr>
        <p:blipFill>
          <a:blip r:embed="rId17"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1090587" y="1366074"/>
            <a:ext cx="1180856" cy="118085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18">
            <a:clrChange>
              <a:clrFrom>
                <a:srgbClr val="FFFFFF"/>
              </a:clrFrom>
              <a:clrTo>
                <a:srgbClr val="FFFFFF">
                  <a:alpha val="0"/>
                </a:srgbClr>
              </a:clrTo>
            </a:clrChange>
          </a:blip>
          <a:stretch>
            <a:fillRect/>
          </a:stretch>
        </p:blipFill>
        <p:spPr>
          <a:xfrm>
            <a:off x="11123991" y="4905826"/>
            <a:ext cx="1114048" cy="1053743"/>
          </a:xfrm>
          <a:prstGeom prst="rect">
            <a:avLst/>
          </a:prstGeom>
        </p:spPr>
      </p:pic>
      <p:pic>
        <p:nvPicPr>
          <p:cNvPr id="5" name="Picture 4"/>
          <p:cNvPicPr>
            <a:picLocks noChangeAspect="1"/>
          </p:cNvPicPr>
          <p:nvPr/>
        </p:nvPicPr>
        <p:blipFill>
          <a:blip r:embed="rId19">
            <a:clrChange>
              <a:clrFrom>
                <a:srgbClr val="FFFFFF"/>
              </a:clrFrom>
              <a:clrTo>
                <a:srgbClr val="FFFFFF">
                  <a:alpha val="0"/>
                </a:srgbClr>
              </a:clrTo>
            </a:clrChange>
          </a:blip>
          <a:stretch>
            <a:fillRect/>
          </a:stretch>
        </p:blipFill>
        <p:spPr>
          <a:xfrm>
            <a:off x="7635177" y="5966917"/>
            <a:ext cx="1547097" cy="1014434"/>
          </a:xfrm>
          <a:prstGeom prst="rect">
            <a:avLst/>
          </a:prstGeom>
        </p:spPr>
      </p:pic>
      <p:pic>
        <p:nvPicPr>
          <p:cNvPr id="29" name="Picture 28"/>
          <p:cNvPicPr>
            <a:picLocks noChangeAspect="1"/>
          </p:cNvPicPr>
          <p:nvPr/>
        </p:nvPicPr>
        <p:blipFill>
          <a:blip r:embed="rId20">
            <a:clrChange>
              <a:clrFrom>
                <a:srgbClr val="FFFFFF"/>
              </a:clrFrom>
              <a:clrTo>
                <a:srgbClr val="FFFFFF">
                  <a:alpha val="0"/>
                </a:srgbClr>
              </a:clrTo>
            </a:clrChange>
            <a:extLst>
              <a:ext uri="{BEBA8EAE-BF5A-486C-A8C5-ECC9F3942E4B}">
                <a14:imgProps xmlns:a14="http://schemas.microsoft.com/office/drawing/2010/main">
                  <a14:imgLayer r:embed="rId21">
                    <a14:imgEffect>
                      <a14:backgroundRemoval t="0" b="97938" l="0" r="98068"/>
                    </a14:imgEffect>
                  </a14:imgLayer>
                </a14:imgProps>
              </a:ext>
            </a:extLst>
          </a:blip>
          <a:stretch>
            <a:fillRect/>
          </a:stretch>
        </p:blipFill>
        <p:spPr>
          <a:xfrm>
            <a:off x="10524629" y="6019914"/>
            <a:ext cx="1788493" cy="838086"/>
          </a:xfrm>
          <a:prstGeom prst="rect">
            <a:avLst/>
          </a:prstGeom>
        </p:spPr>
      </p:pic>
      <p:pic>
        <p:nvPicPr>
          <p:cNvPr id="6" name="Picture 5"/>
          <p:cNvPicPr>
            <a:picLocks noChangeAspect="1"/>
          </p:cNvPicPr>
          <p:nvPr/>
        </p:nvPicPr>
        <p:blipFill>
          <a:blip r:embed="rId22">
            <a:clrChange>
              <a:clrFrom>
                <a:srgbClr val="FFFFFF"/>
              </a:clrFrom>
              <a:clrTo>
                <a:srgbClr val="FFFFFF">
                  <a:alpha val="0"/>
                </a:srgbClr>
              </a:clrTo>
            </a:clrChange>
          </a:blip>
          <a:stretch>
            <a:fillRect/>
          </a:stretch>
        </p:blipFill>
        <p:spPr>
          <a:xfrm>
            <a:off x="948162" y="5978759"/>
            <a:ext cx="1329150" cy="920395"/>
          </a:xfrm>
          <a:prstGeom prst="rect">
            <a:avLst/>
          </a:prstGeom>
        </p:spPr>
      </p:pic>
      <p:pic>
        <p:nvPicPr>
          <p:cNvPr id="7" name="Picture 6"/>
          <p:cNvPicPr>
            <a:picLocks noChangeAspect="1"/>
          </p:cNvPicPr>
          <p:nvPr/>
        </p:nvPicPr>
        <p:blipFill>
          <a:blip r:embed="rId23">
            <a:clrChange>
              <a:clrFrom>
                <a:srgbClr val="FFFFFF"/>
              </a:clrFrom>
              <a:clrTo>
                <a:srgbClr val="FFFFFF">
                  <a:alpha val="0"/>
                </a:srgbClr>
              </a:clrTo>
            </a:clrChange>
          </a:blip>
          <a:stretch>
            <a:fillRect/>
          </a:stretch>
        </p:blipFill>
        <p:spPr>
          <a:xfrm>
            <a:off x="465296" y="4704055"/>
            <a:ext cx="1290592" cy="954449"/>
          </a:xfrm>
          <a:prstGeom prst="rect">
            <a:avLst/>
          </a:prstGeom>
        </p:spPr>
      </p:pic>
      <p:pic>
        <p:nvPicPr>
          <p:cNvPr id="3074" name="Picture 2" descr="Veg Icon Png - Dark Green Vegetables Clipart, Transparent Png - kindpng"/>
          <p:cNvPicPr>
            <a:picLocks noChangeAspect="1" noChangeArrowheads="1"/>
          </p:cNvPicPr>
          <p:nvPr/>
        </p:nvPicPr>
        <p:blipFill rotWithShape="1">
          <a:blip r:embed="rId24" cstate="print">
            <a:clrChange>
              <a:clrFrom>
                <a:srgbClr val="F7F7F7"/>
              </a:clrFrom>
              <a:clrTo>
                <a:srgbClr val="F7F7F7">
                  <a:alpha val="0"/>
                </a:srgbClr>
              </a:clrTo>
            </a:clrChange>
            <a:extLst>
              <a:ext uri="{28A0092B-C50C-407E-A947-70E740481C1C}">
                <a14:useLocalDpi xmlns:a14="http://schemas.microsoft.com/office/drawing/2010/main" val="0"/>
              </a:ext>
            </a:extLst>
          </a:blip>
          <a:srcRect l="15847" r="15602"/>
          <a:stretch/>
        </p:blipFill>
        <p:spPr bwMode="auto">
          <a:xfrm>
            <a:off x="92688" y="2311540"/>
            <a:ext cx="1414339" cy="104599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oast chicken - Free food icons"/>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1095890" y="-265800"/>
            <a:ext cx="1319996" cy="131999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atch: Smokey Bill Fishcakes x4-Order by Noon Tues. – The Rural Supply"/>
          <p:cNvPicPr>
            <a:picLocks noChangeAspect="1" noChangeArrowheads="1"/>
          </p:cNvPicPr>
          <p:nvPr/>
        </p:nvPicPr>
        <p:blipFill>
          <a:blip r:embed="rId26" cstate="print">
            <a:clrChange>
              <a:clrFrom>
                <a:srgbClr val="FFFDDB"/>
              </a:clrFrom>
              <a:clrTo>
                <a:srgbClr val="FFFDDB">
                  <a:alpha val="0"/>
                </a:srgbClr>
              </a:clrTo>
            </a:clrChange>
            <a:extLst>
              <a:ext uri="{BEBA8EAE-BF5A-486C-A8C5-ECC9F3942E4B}">
                <a14:imgProps xmlns:a14="http://schemas.microsoft.com/office/drawing/2010/main">
                  <a14:imgLayer r:embed="rId27">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4556824" y="5710903"/>
            <a:ext cx="1526462" cy="1526462"/>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3572B7B9-85E0-4437-83E7-16AF0FE5E962}"/>
              </a:ext>
            </a:extLst>
          </p:cNvPr>
          <p:cNvSpPr txBox="1"/>
          <p:nvPr/>
        </p:nvSpPr>
        <p:spPr>
          <a:xfrm>
            <a:off x="1855269" y="642170"/>
            <a:ext cx="7920874" cy="400110"/>
          </a:xfrm>
          <a:prstGeom prst="rect">
            <a:avLst/>
          </a:prstGeom>
          <a:noFill/>
        </p:spPr>
        <p:txBody>
          <a:bodyPr wrap="square" rtlCol="0">
            <a:spAutoFit/>
          </a:bodyPr>
          <a:lstStyle/>
          <a:p>
            <a:pPr algn="ctr"/>
            <a:r>
              <a:rPr lang="en-GB" sz="2000" b="1" dirty="0">
                <a:solidFill>
                  <a:schemeClr val="accent6">
                    <a:lumMod val="75000"/>
                  </a:schemeClr>
                </a:solidFill>
                <a:latin typeface="Bahnschrift SemiBold" panose="020B0502040204020203" pitchFamily="34" charset="0"/>
              </a:rPr>
              <a:t>6</a:t>
            </a:r>
            <a:r>
              <a:rPr lang="en-GB" sz="2000" b="1" baseline="30000" dirty="0">
                <a:solidFill>
                  <a:schemeClr val="accent6">
                    <a:lumMod val="75000"/>
                  </a:schemeClr>
                </a:solidFill>
                <a:latin typeface="Bahnschrift SemiBold" panose="020B0502040204020203" pitchFamily="34" charset="0"/>
              </a:rPr>
              <a:t>th</a:t>
            </a:r>
            <a:r>
              <a:rPr lang="en-GB" sz="2000" b="1" dirty="0">
                <a:solidFill>
                  <a:schemeClr val="accent6">
                    <a:lumMod val="75000"/>
                  </a:schemeClr>
                </a:solidFill>
                <a:latin typeface="Bahnschrift SemiBold" panose="020B0502040204020203" pitchFamily="34" charset="0"/>
              </a:rPr>
              <a:t> &amp; 27</a:t>
            </a:r>
            <a:r>
              <a:rPr lang="en-GB" sz="2000" b="1" baseline="30000" dirty="0">
                <a:solidFill>
                  <a:schemeClr val="accent6">
                    <a:lumMod val="75000"/>
                  </a:schemeClr>
                </a:solidFill>
                <a:latin typeface="Bahnschrift SemiBold" panose="020B0502040204020203" pitchFamily="34" charset="0"/>
              </a:rPr>
              <a:t>th</a:t>
            </a:r>
            <a:r>
              <a:rPr lang="en-GB" sz="2000" b="1" dirty="0">
                <a:solidFill>
                  <a:schemeClr val="accent6">
                    <a:lumMod val="75000"/>
                  </a:schemeClr>
                </a:solidFill>
                <a:latin typeface="Bahnschrift SemiBold" panose="020B0502040204020203" pitchFamily="34" charset="0"/>
              </a:rPr>
              <a:t> Nov. 2023 -1</a:t>
            </a:r>
            <a:r>
              <a:rPr lang="en-GB" sz="2000" b="1" baseline="30000" dirty="0">
                <a:solidFill>
                  <a:schemeClr val="accent6">
                    <a:lumMod val="75000"/>
                  </a:schemeClr>
                </a:solidFill>
                <a:latin typeface="Bahnschrift SemiBold" panose="020B0502040204020203" pitchFamily="34" charset="0"/>
              </a:rPr>
              <a:t>st</a:t>
            </a:r>
            <a:r>
              <a:rPr lang="en-GB" sz="2000" b="1" dirty="0">
                <a:solidFill>
                  <a:schemeClr val="accent6">
                    <a:lumMod val="75000"/>
                  </a:schemeClr>
                </a:solidFill>
                <a:latin typeface="Bahnschrift SemiBold" panose="020B0502040204020203" pitchFamily="34" charset="0"/>
              </a:rPr>
              <a:t> &amp; 22</a:t>
            </a:r>
            <a:r>
              <a:rPr lang="en-GB" sz="2000" b="1" baseline="30000" dirty="0">
                <a:solidFill>
                  <a:schemeClr val="accent6">
                    <a:lumMod val="75000"/>
                  </a:schemeClr>
                </a:solidFill>
                <a:latin typeface="Bahnschrift SemiBold" panose="020B0502040204020203" pitchFamily="34" charset="0"/>
              </a:rPr>
              <a:t>nd</a:t>
            </a:r>
            <a:r>
              <a:rPr lang="en-GB" sz="2000" b="1" dirty="0">
                <a:solidFill>
                  <a:schemeClr val="accent6">
                    <a:lumMod val="75000"/>
                  </a:schemeClr>
                </a:solidFill>
                <a:latin typeface="Bahnschrift SemiBold" panose="020B0502040204020203" pitchFamily="34" charset="0"/>
              </a:rPr>
              <a:t> Jan.-19</a:t>
            </a:r>
            <a:r>
              <a:rPr lang="en-GB" sz="2000" b="1" baseline="30000" dirty="0">
                <a:solidFill>
                  <a:schemeClr val="accent6">
                    <a:lumMod val="75000"/>
                  </a:schemeClr>
                </a:solidFill>
                <a:latin typeface="Bahnschrift SemiBold" panose="020B0502040204020203" pitchFamily="34" charset="0"/>
              </a:rPr>
              <a:t>th</a:t>
            </a:r>
            <a:r>
              <a:rPr lang="en-GB" sz="2000" b="1" dirty="0">
                <a:solidFill>
                  <a:schemeClr val="accent6">
                    <a:lumMod val="75000"/>
                  </a:schemeClr>
                </a:solidFill>
                <a:latin typeface="Bahnschrift SemiBold" panose="020B0502040204020203" pitchFamily="34" charset="0"/>
              </a:rPr>
              <a:t> </a:t>
            </a:r>
            <a:r>
              <a:rPr lang="en-GB" sz="2000" b="1">
                <a:solidFill>
                  <a:schemeClr val="accent6">
                    <a:lumMod val="75000"/>
                  </a:schemeClr>
                </a:solidFill>
                <a:latin typeface="Bahnschrift SemiBold" panose="020B0502040204020203" pitchFamily="34" charset="0"/>
              </a:rPr>
              <a:t>Feb.-11</a:t>
            </a:r>
            <a:r>
              <a:rPr lang="en-GB" sz="2000" b="1" baseline="30000">
                <a:solidFill>
                  <a:schemeClr val="accent6">
                    <a:lumMod val="75000"/>
                  </a:schemeClr>
                </a:solidFill>
                <a:latin typeface="Bahnschrift SemiBold" panose="020B0502040204020203" pitchFamily="34" charset="0"/>
              </a:rPr>
              <a:t>th</a:t>
            </a:r>
            <a:r>
              <a:rPr lang="en-GB" sz="2000" b="1">
                <a:solidFill>
                  <a:schemeClr val="accent6">
                    <a:lumMod val="75000"/>
                  </a:schemeClr>
                </a:solidFill>
                <a:latin typeface="Bahnschrift SemiBold" panose="020B0502040204020203" pitchFamily="34" charset="0"/>
              </a:rPr>
              <a:t> </a:t>
            </a:r>
            <a:r>
              <a:rPr lang="en-GB" sz="2000" b="1" dirty="0">
                <a:solidFill>
                  <a:schemeClr val="accent6">
                    <a:lumMod val="75000"/>
                  </a:schemeClr>
                </a:solidFill>
                <a:latin typeface="Bahnschrift SemiBold" panose="020B0502040204020203" pitchFamily="34" charset="0"/>
              </a:rPr>
              <a:t>Mar. 2024</a:t>
            </a:r>
          </a:p>
        </p:txBody>
      </p:sp>
      <p:pic>
        <p:nvPicPr>
          <p:cNvPr id="28" name="Picture 27">
            <a:extLst>
              <a:ext uri="{FF2B5EF4-FFF2-40B4-BE49-F238E27FC236}">
                <a16:creationId xmlns:a16="http://schemas.microsoft.com/office/drawing/2014/main" id="{574DB097-2EA3-4F1C-9EC1-6F843FBFF53C}"/>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9628620" y="46784"/>
            <a:ext cx="2396256" cy="1031495"/>
          </a:xfrm>
          <a:prstGeom prst="round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A488E7F0-EC45-24F8-4542-5B1F2358E6EB}"/>
              </a:ext>
            </a:extLst>
          </p:cNvPr>
          <p:cNvSpPr txBox="1"/>
          <p:nvPr/>
        </p:nvSpPr>
        <p:spPr>
          <a:xfrm>
            <a:off x="1154809" y="1162938"/>
            <a:ext cx="10181885" cy="338554"/>
          </a:xfrm>
          <a:prstGeom prst="rect">
            <a:avLst/>
          </a:prstGeom>
          <a:noFill/>
        </p:spPr>
        <p:txBody>
          <a:bodyPr wrap="square" rtlCol="0">
            <a:spAutoFit/>
          </a:bodyPr>
          <a:lstStyle/>
          <a:p>
            <a:r>
              <a:rPr lang="en-GB" sz="1600" b="1" dirty="0">
                <a:solidFill>
                  <a:srgbClr val="E937DC"/>
                </a:solidFill>
              </a:rPr>
              <a:t>Malted, Wholemeal Sliced Baguettes, Low Fat Yoghurts, Milk and Water available daily.  All Special Diets catered for. </a:t>
            </a:r>
          </a:p>
        </p:txBody>
      </p:sp>
    </p:spTree>
    <p:extLst>
      <p:ext uri="{BB962C8B-B14F-4D97-AF65-F5344CB8AC3E}">
        <p14:creationId xmlns:p14="http://schemas.microsoft.com/office/powerpoint/2010/main" val="1939363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13651994"/>
              </p:ext>
            </p:extLst>
          </p:nvPr>
        </p:nvGraphicFramePr>
        <p:xfrm>
          <a:off x="1117004" y="1447202"/>
          <a:ext cx="9981100" cy="4810809"/>
        </p:xfrm>
        <a:graphic>
          <a:graphicData uri="http://schemas.openxmlformats.org/drawingml/2006/table">
            <a:tbl>
              <a:tblPr firstRow="1" bandRow="1">
                <a:tableStyleId>{5C22544A-7EE6-4342-B048-85BDC9FD1C3A}</a:tableStyleId>
              </a:tblPr>
              <a:tblGrid>
                <a:gridCol w="1996220">
                  <a:extLst>
                    <a:ext uri="{9D8B030D-6E8A-4147-A177-3AD203B41FA5}">
                      <a16:colId xmlns:a16="http://schemas.microsoft.com/office/drawing/2014/main" val="3791052974"/>
                    </a:ext>
                  </a:extLst>
                </a:gridCol>
                <a:gridCol w="1996220">
                  <a:extLst>
                    <a:ext uri="{9D8B030D-6E8A-4147-A177-3AD203B41FA5}">
                      <a16:colId xmlns:a16="http://schemas.microsoft.com/office/drawing/2014/main" val="1590528495"/>
                    </a:ext>
                  </a:extLst>
                </a:gridCol>
                <a:gridCol w="1996220">
                  <a:extLst>
                    <a:ext uri="{9D8B030D-6E8A-4147-A177-3AD203B41FA5}">
                      <a16:colId xmlns:a16="http://schemas.microsoft.com/office/drawing/2014/main" val="667963337"/>
                    </a:ext>
                  </a:extLst>
                </a:gridCol>
                <a:gridCol w="1996220">
                  <a:extLst>
                    <a:ext uri="{9D8B030D-6E8A-4147-A177-3AD203B41FA5}">
                      <a16:colId xmlns:a16="http://schemas.microsoft.com/office/drawing/2014/main" val="3251902381"/>
                    </a:ext>
                  </a:extLst>
                </a:gridCol>
                <a:gridCol w="1996220">
                  <a:extLst>
                    <a:ext uri="{9D8B030D-6E8A-4147-A177-3AD203B41FA5}">
                      <a16:colId xmlns:a16="http://schemas.microsoft.com/office/drawing/2014/main" val="1618699767"/>
                    </a:ext>
                  </a:extLst>
                </a:gridCol>
              </a:tblGrid>
              <a:tr h="334750">
                <a:tc>
                  <a:txBody>
                    <a:bodyPr/>
                    <a:lstStyle/>
                    <a:p>
                      <a:pPr algn="ctr"/>
                      <a:r>
                        <a:rPr lang="en-GB" sz="1500" b="1" dirty="0">
                          <a:latin typeface="Bahnschrift"/>
                        </a:rPr>
                        <a:t>Monday</a:t>
                      </a:r>
                    </a:p>
                  </a:txBody>
                  <a:tcPr anchor="ctr"/>
                </a:tc>
                <a:tc>
                  <a:txBody>
                    <a:bodyPr/>
                    <a:lstStyle/>
                    <a:p>
                      <a:pPr algn="ctr"/>
                      <a:r>
                        <a:rPr lang="en-GB" sz="1500" b="1" dirty="0">
                          <a:latin typeface="Bahnschrift"/>
                        </a:rPr>
                        <a:t>Tuesday</a:t>
                      </a:r>
                    </a:p>
                  </a:txBody>
                  <a:tcPr anchor="ctr"/>
                </a:tc>
                <a:tc>
                  <a:txBody>
                    <a:bodyPr/>
                    <a:lstStyle/>
                    <a:p>
                      <a:pPr algn="ctr"/>
                      <a:r>
                        <a:rPr lang="en-GB" sz="1500" b="1" dirty="0">
                          <a:latin typeface="Bahnschrift"/>
                        </a:rPr>
                        <a:t>Wednesday</a:t>
                      </a:r>
                    </a:p>
                  </a:txBody>
                  <a:tcPr anchor="ctr"/>
                </a:tc>
                <a:tc>
                  <a:txBody>
                    <a:bodyPr/>
                    <a:lstStyle/>
                    <a:p>
                      <a:pPr algn="ctr"/>
                      <a:r>
                        <a:rPr lang="en-GB" sz="1500" b="1" dirty="0">
                          <a:latin typeface="Bahnschrift"/>
                        </a:rPr>
                        <a:t>Thursday</a:t>
                      </a:r>
                    </a:p>
                  </a:txBody>
                  <a:tcPr anchor="ctr"/>
                </a:tc>
                <a:tc>
                  <a:txBody>
                    <a:bodyPr/>
                    <a:lstStyle/>
                    <a:p>
                      <a:pPr algn="ctr"/>
                      <a:r>
                        <a:rPr lang="en-GB" sz="1500" b="1" dirty="0">
                          <a:latin typeface="Bahnschrift"/>
                        </a:rPr>
                        <a:t>Friday</a:t>
                      </a:r>
                    </a:p>
                  </a:txBody>
                  <a:tcPr anchor="ctr"/>
                </a:tc>
                <a:extLst>
                  <a:ext uri="{0D108BD9-81ED-4DB2-BD59-A6C34878D82A}">
                    <a16:rowId xmlns:a16="http://schemas.microsoft.com/office/drawing/2014/main" val="4143486272"/>
                  </a:ext>
                </a:extLst>
              </a:tr>
              <a:tr h="798356">
                <a:tc>
                  <a:txBody>
                    <a:bodyPr/>
                    <a:lstStyle/>
                    <a:p>
                      <a:pPr algn="ctr"/>
                      <a:r>
                        <a:rPr lang="en-GB" sz="1500" b="1" baseline="0" dirty="0">
                          <a:latin typeface="Bahnschrift"/>
                        </a:rPr>
                        <a:t>2 Cheese &amp; Pepperoni Pizza</a:t>
                      </a:r>
                    </a:p>
                  </a:txBody>
                  <a:tcPr anchor="ctr"/>
                </a:tc>
                <a:tc>
                  <a:txBody>
                    <a:bodyPr/>
                    <a:lstStyle/>
                    <a:p>
                      <a:pPr algn="ctr"/>
                      <a:r>
                        <a:rPr lang="en-GB" sz="1500" b="1" dirty="0">
                          <a:latin typeface="Bahnschrift"/>
                        </a:rPr>
                        <a:t>Roast Chicken with Sage &amp; Onion Stuffing </a:t>
                      </a:r>
                    </a:p>
                  </a:txBody>
                  <a:tcPr anchor="ctr"/>
                </a:tc>
                <a:tc>
                  <a:txBody>
                    <a:bodyPr/>
                    <a:lstStyle/>
                    <a:p>
                      <a:pPr algn="ctr"/>
                      <a:r>
                        <a:rPr lang="en-GB" sz="1500" b="1" dirty="0">
                          <a:latin typeface="Bahnschrift"/>
                        </a:rPr>
                        <a:t>Mince Beef Cottage Pie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dirty="0">
                          <a:latin typeface="Bahnschrift"/>
                        </a:rPr>
                        <a:t>Fish Shop Breaded Cod Nuggets </a:t>
                      </a:r>
                    </a:p>
                    <a:p>
                      <a:pPr algn="ctr"/>
                      <a:endParaRPr lang="en-GB" sz="1500" b="1" dirty="0">
                        <a:latin typeface="Bahnschrif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dirty="0">
                          <a:latin typeface="Bahnschrift"/>
                        </a:rPr>
                        <a:t>Carbonara Pasta Bake</a:t>
                      </a:r>
                    </a:p>
                  </a:txBody>
                  <a:tcPr anchor="ctr"/>
                </a:tc>
                <a:extLst>
                  <a:ext uri="{0D108BD9-81ED-4DB2-BD59-A6C34878D82A}">
                    <a16:rowId xmlns:a16="http://schemas.microsoft.com/office/drawing/2014/main" val="2820107350"/>
                  </a:ext>
                </a:extLst>
              </a:tr>
              <a:tr h="1267977">
                <a:tc>
                  <a:txBody>
                    <a:bodyPr/>
                    <a:lstStyle/>
                    <a:p>
                      <a:pPr algn="ctr"/>
                      <a:r>
                        <a:rPr lang="en-GB" sz="1500" b="1" dirty="0">
                          <a:latin typeface="Bahnschrift"/>
                        </a:rPr>
                        <a:t>Falafel Burger in a Bun </a:t>
                      </a:r>
                    </a:p>
                  </a:txBody>
                  <a:tcPr anchor="ctr"/>
                </a:tc>
                <a:tc>
                  <a:txBody>
                    <a:bodyPr/>
                    <a:lstStyle/>
                    <a:p>
                      <a:pPr algn="ctr"/>
                      <a:r>
                        <a:rPr lang="en-GB" sz="1500" b="1" baseline="0" dirty="0">
                          <a:latin typeface="Bahnschrift"/>
                        </a:rPr>
                        <a:t>Vegan Cauliflower Bites</a:t>
                      </a:r>
                    </a:p>
                  </a:txBody>
                  <a:tcPr anchor="ctr"/>
                </a:tc>
                <a:tc>
                  <a:txBody>
                    <a:bodyPr/>
                    <a:lstStyle/>
                    <a:p>
                      <a:pPr algn="ctr"/>
                      <a:r>
                        <a:rPr lang="en-GB" sz="1500" b="1" baseline="0" dirty="0">
                          <a:latin typeface="Bahnschrift"/>
                        </a:rPr>
                        <a:t>Handmade Cheese Wheels</a:t>
                      </a:r>
                      <a:endParaRPr lang="en-GB" sz="1500" b="1" dirty="0">
                        <a:latin typeface="Bahnschrif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dirty="0">
                          <a:latin typeface="Bahnschrift"/>
                        </a:rPr>
                        <a:t>Vegan Sausage Bap</a:t>
                      </a:r>
                    </a:p>
                    <a:p>
                      <a:pPr algn="ctr"/>
                      <a:endParaRPr lang="en-GB" sz="1500" b="1" dirty="0">
                        <a:latin typeface="Bahnschrift"/>
                      </a:endParaRPr>
                    </a:p>
                  </a:txBody>
                  <a:tcPr anchor="ctr"/>
                </a:tc>
                <a:tc>
                  <a:txBody>
                    <a:bodyPr/>
                    <a:lstStyle/>
                    <a:p>
                      <a:pPr algn="ctr"/>
                      <a:r>
                        <a:rPr lang="en-GB" sz="1500" b="1" dirty="0">
                          <a:latin typeface="Bahnschrift"/>
                        </a:rPr>
                        <a:t>Chinese-Style Vegetable &amp; Noodle Wrap</a:t>
                      </a:r>
                    </a:p>
                    <a:p>
                      <a:pPr algn="ctr"/>
                      <a:endParaRPr lang="en-GB" sz="1500" b="1" dirty="0">
                        <a:latin typeface="Bahnschrift"/>
                      </a:endParaRPr>
                    </a:p>
                  </a:txBody>
                  <a:tcPr anchor="ctr"/>
                </a:tc>
                <a:extLst>
                  <a:ext uri="{0D108BD9-81ED-4DB2-BD59-A6C34878D82A}">
                    <a16:rowId xmlns:a16="http://schemas.microsoft.com/office/drawing/2014/main" val="3789807887"/>
                  </a:ext>
                </a:extLst>
              </a:tr>
              <a:tr h="578204">
                <a:tc>
                  <a:txBody>
                    <a:bodyPr/>
                    <a:lstStyle/>
                    <a:p>
                      <a:pPr marL="0" marR="0" indent="0" algn="ctr" rtl="0" eaLnBrk="1" fontAlgn="auto" latinLnBrk="0" hangingPunct="1">
                        <a:lnSpc>
                          <a:spcPct val="100000"/>
                        </a:lnSpc>
                        <a:spcBef>
                          <a:spcPts val="0"/>
                        </a:spcBef>
                        <a:spcAft>
                          <a:spcPts val="0"/>
                        </a:spcAft>
                        <a:buClrTx/>
                        <a:buSzTx/>
                        <a:buFontTx/>
                        <a:buNone/>
                      </a:pPr>
                      <a:r>
                        <a:rPr lang="en-GB" sz="1500" b="1" dirty="0">
                          <a:latin typeface="Bahnschrift"/>
                        </a:rPr>
                        <a:t>Jacket Potato with Beans &amp; Cheese</a:t>
                      </a:r>
                    </a:p>
                  </a:txBody>
                  <a:tcPr anchor="ctr"/>
                </a:tc>
                <a:tc>
                  <a:txBody>
                    <a:bodyPr/>
                    <a:lstStyle/>
                    <a:p>
                      <a:pPr algn="ctr"/>
                      <a:r>
                        <a:rPr lang="en-GB" sz="1500" b="1" dirty="0">
                          <a:latin typeface="Bahnschrift"/>
                        </a:rPr>
                        <a:t>Jacket Potato with Beans</a:t>
                      </a:r>
                    </a:p>
                  </a:txBody>
                  <a:tcPr anchor="ctr"/>
                </a:tc>
                <a:tc>
                  <a:txBody>
                    <a:bodyPr/>
                    <a:lstStyle/>
                    <a:p>
                      <a:pPr algn="ctr"/>
                      <a:r>
                        <a:rPr lang="en-GB" sz="1500" b="1" dirty="0">
                          <a:latin typeface="Bahnschrift"/>
                        </a:rPr>
                        <a:t>Jacket Potato with Tuna</a:t>
                      </a:r>
                    </a:p>
                  </a:txBody>
                  <a:tcPr anchor="ctr"/>
                </a:tc>
                <a:tc>
                  <a:txBody>
                    <a:bodyPr/>
                    <a:lstStyle/>
                    <a:p>
                      <a:pPr algn="ctr"/>
                      <a:r>
                        <a:rPr lang="en-GB" sz="1500" b="1" dirty="0">
                          <a:latin typeface="Bahnschrift"/>
                        </a:rPr>
                        <a:t>Jacket Potato with Cheese</a:t>
                      </a:r>
                    </a:p>
                  </a:txBody>
                  <a:tcPr anchor="ctr"/>
                </a:tc>
                <a:tc>
                  <a:txBody>
                    <a:bodyPr/>
                    <a:lstStyle/>
                    <a:p>
                      <a:pPr algn="ctr"/>
                      <a:r>
                        <a:rPr lang="en-GB" sz="1500" b="1" dirty="0">
                          <a:latin typeface="Bahnschrift"/>
                        </a:rPr>
                        <a:t>Jacket Potato with Cheese &amp; Coleslaw</a:t>
                      </a:r>
                    </a:p>
                  </a:txBody>
                  <a:tcPr anchor="ctr"/>
                </a:tc>
                <a:extLst>
                  <a:ext uri="{0D108BD9-81ED-4DB2-BD59-A6C34878D82A}">
                    <a16:rowId xmlns:a16="http://schemas.microsoft.com/office/drawing/2014/main" val="1049153146"/>
                  </a:ext>
                </a:extLst>
              </a:tr>
              <a:tr h="1033166">
                <a:tc>
                  <a:txBody>
                    <a:bodyPr/>
                    <a:lstStyle/>
                    <a:p>
                      <a:pPr algn="ctr"/>
                      <a:r>
                        <a:rPr lang="en-GB" sz="1500" b="1" dirty="0">
                          <a:latin typeface="Bahnschrift"/>
                        </a:rPr>
                        <a:t>Pasta, Baked Beans &amp; Sweetcorn</a:t>
                      </a:r>
                    </a:p>
                  </a:txBody>
                  <a:tcPr anchor="ctr"/>
                </a:tc>
                <a:tc>
                  <a:txBody>
                    <a:bodyPr/>
                    <a:lstStyle/>
                    <a:p>
                      <a:pPr algn="ctr"/>
                      <a:r>
                        <a:rPr lang="en-GB" sz="1500" b="1" dirty="0">
                          <a:latin typeface="Bahnschrift"/>
                        </a:rPr>
                        <a:t>Roast Potatoes Fresh Carrots, Broccoli </a:t>
                      </a:r>
                    </a:p>
                    <a:p>
                      <a:pPr algn="ctr"/>
                      <a:r>
                        <a:rPr lang="en-GB" sz="1500" b="1" dirty="0">
                          <a:latin typeface="Bahnschrift"/>
                        </a:rPr>
                        <a:t>&amp; Gravy</a:t>
                      </a:r>
                    </a:p>
                  </a:txBody>
                  <a:tcPr anchor="ctr"/>
                </a:tc>
                <a:tc>
                  <a:txBody>
                    <a:bodyPr/>
                    <a:lstStyle/>
                    <a:p>
                      <a:pPr algn="ctr"/>
                      <a:r>
                        <a:rPr lang="en-GB" sz="1500" b="1" dirty="0">
                          <a:latin typeface="Bahnschrift"/>
                        </a:rPr>
                        <a:t>Peas &amp; Cauliflower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dirty="0">
                          <a:latin typeface="Bahnschrift"/>
                        </a:rPr>
                        <a:t>Chips, Pasta, Peas, Tomato Sauce &amp; Coleslaw</a:t>
                      </a:r>
                    </a:p>
                    <a:p>
                      <a:pPr algn="ctr"/>
                      <a:endParaRPr lang="en-GB" sz="1500" b="1" dirty="0">
                        <a:latin typeface="Bahnschrif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dirty="0">
                          <a:latin typeface="Bahnschrift"/>
                        </a:rPr>
                        <a:t>Fresh Batons of Carrot &amp; Cucumber Sticks</a:t>
                      </a:r>
                    </a:p>
                  </a:txBody>
                  <a:tcPr anchor="ctr"/>
                </a:tc>
                <a:extLst>
                  <a:ext uri="{0D108BD9-81ED-4DB2-BD59-A6C34878D82A}">
                    <a16:rowId xmlns:a16="http://schemas.microsoft.com/office/drawing/2014/main" val="537325371"/>
                  </a:ext>
                </a:extLst>
              </a:tr>
              <a:tr h="798356">
                <a:tc>
                  <a:txBody>
                    <a:bodyPr/>
                    <a:lstStyle/>
                    <a:p>
                      <a:pPr algn="ctr"/>
                      <a:r>
                        <a:rPr lang="en-GB" sz="1500" b="1" dirty="0">
                          <a:latin typeface="Bahnschrift"/>
                        </a:rPr>
                        <a:t>Fruit Jelly</a:t>
                      </a:r>
                    </a:p>
                  </a:txBody>
                  <a:tcPr anchor="ctr"/>
                </a:tc>
                <a:tc>
                  <a:txBody>
                    <a:bodyPr/>
                    <a:lstStyle/>
                    <a:p>
                      <a:pPr algn="ctr"/>
                      <a:r>
                        <a:rPr lang="en-GB" sz="1500" b="1" dirty="0">
                          <a:latin typeface="Bahnschrift"/>
                        </a:rPr>
                        <a:t>Pear &amp; Vanilla Crumble &amp; Custard </a:t>
                      </a:r>
                    </a:p>
                  </a:txBody>
                  <a:tcPr anchor="ctr"/>
                </a:tc>
                <a:tc>
                  <a:txBody>
                    <a:bodyPr/>
                    <a:lstStyle/>
                    <a:p>
                      <a:pPr algn="ctr"/>
                      <a:r>
                        <a:rPr lang="en-GB" sz="1500" b="1" dirty="0">
                          <a:latin typeface="Bahnschrift"/>
                        </a:rPr>
                        <a:t>Fresh Fruit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dirty="0">
                          <a:latin typeface="Bahnschrift"/>
                        </a:rPr>
                        <a:t>Fruit Cookie</a:t>
                      </a:r>
                    </a:p>
                    <a:p>
                      <a:pPr algn="ctr"/>
                      <a:endParaRPr lang="en-GB" sz="1500" b="1" dirty="0">
                        <a:latin typeface="Bahnschrif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dirty="0">
                          <a:latin typeface="Bahnschrift"/>
                        </a:rPr>
                        <a:t>Pineapple </a:t>
                      </a:r>
                      <a:r>
                        <a:rPr lang="en-GB" sz="1500" b="1" dirty="0" err="1">
                          <a:latin typeface="Bahnschrift"/>
                        </a:rPr>
                        <a:t>Oaty</a:t>
                      </a:r>
                      <a:r>
                        <a:rPr lang="en-GB" sz="1500" b="1" dirty="0">
                          <a:latin typeface="Bahnschrift"/>
                        </a:rPr>
                        <a:t> Slice</a:t>
                      </a:r>
                    </a:p>
                  </a:txBody>
                  <a:tcPr anchor="ctr"/>
                </a:tc>
                <a:extLst>
                  <a:ext uri="{0D108BD9-81ED-4DB2-BD59-A6C34878D82A}">
                    <a16:rowId xmlns:a16="http://schemas.microsoft.com/office/drawing/2014/main" val="420141772"/>
                  </a:ext>
                </a:extLst>
              </a:tr>
            </a:tbl>
          </a:graphicData>
        </a:graphic>
      </p:graphicFrame>
      <p:sp>
        <p:nvSpPr>
          <p:cNvPr id="9" name="TextBox 8"/>
          <p:cNvSpPr txBox="1"/>
          <p:nvPr/>
        </p:nvSpPr>
        <p:spPr>
          <a:xfrm>
            <a:off x="3750416" y="141671"/>
            <a:ext cx="4386570" cy="553998"/>
          </a:xfrm>
          <a:prstGeom prst="rect">
            <a:avLst/>
          </a:prstGeom>
          <a:noFill/>
        </p:spPr>
        <p:txBody>
          <a:bodyPr wrap="square" rtlCol="0">
            <a:spAutoFit/>
          </a:bodyPr>
          <a:lstStyle/>
          <a:p>
            <a:r>
              <a:rPr lang="en-GB" sz="3000" b="1" dirty="0">
                <a:solidFill>
                  <a:schemeClr val="accent5"/>
                </a:solidFill>
                <a:latin typeface="Bahnschrift SemiBold" panose="020B0502040204020203" pitchFamily="34" charset="0"/>
              </a:rPr>
              <a:t>LUNCH MENU – WEEK 3</a:t>
            </a:r>
          </a:p>
        </p:txBody>
      </p:sp>
      <p:pic>
        <p:nvPicPr>
          <p:cNvPr id="18" name="Picture 17"/>
          <p:cNvPicPr>
            <a:picLocks noChangeAspect="1"/>
          </p:cNvPicPr>
          <p:nvPr/>
        </p:nvPicPr>
        <p:blipFill>
          <a:blip r:embed="rId2">
            <a:clrChange>
              <a:clrFrom>
                <a:srgbClr val="FFFFFF"/>
              </a:clrFrom>
              <a:clrTo>
                <a:srgbClr val="FFFFFF">
                  <a:alpha val="0"/>
                </a:srgbClr>
              </a:clrTo>
            </a:clrChange>
          </a:blip>
          <a:stretch>
            <a:fillRect/>
          </a:stretch>
        </p:blipFill>
        <p:spPr>
          <a:xfrm>
            <a:off x="2272746" y="6011707"/>
            <a:ext cx="979788" cy="791996"/>
          </a:xfrm>
          <a:prstGeom prst="rect">
            <a:avLst/>
          </a:prstGeom>
        </p:spPr>
      </p:pic>
      <p:pic>
        <p:nvPicPr>
          <p:cNvPr id="25" name="Picture 6" descr="Hot jacket potato Stock Vectors, Images &amp;amp;amp; Vector Art | Shutterstock"/>
          <p:cNvPicPr>
            <a:picLocks noChangeAspect="1" noChangeArrowheads="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11976" b="82071" l="11552" r="86950">
                        <a14:backgroundMark x1="21513" y1="50357" x2="32151" y2="82857"/>
                        <a14:backgroundMark x1="29787" y1="63929" x2="50827" y2="82857"/>
                      </a14:backgroundRemoval>
                    </a14:imgEffect>
                  </a14:imgLayer>
                </a14:imgProps>
              </a:ext>
              <a:ext uri="{28A0092B-C50C-407E-A947-70E740481C1C}">
                <a14:useLocalDpi xmlns:a14="http://schemas.microsoft.com/office/drawing/2010/main" val="0"/>
              </a:ext>
            </a:extLst>
          </a:blip>
          <a:srcRect l="2127" t="3214" r="3625" b="9167"/>
          <a:stretch/>
        </p:blipFill>
        <p:spPr bwMode="auto">
          <a:xfrm>
            <a:off x="4091705" y="5957464"/>
            <a:ext cx="2131981" cy="131198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descr="Baked Beans Icon stock vector. Illustration of meal - 219882525"/>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03342" y="6030165"/>
            <a:ext cx="995976" cy="9959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4,966 Sweetcorn Cliparts, Stock Vector and Royalty Free Sweetcorn  Illustrations"/>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28263">
            <a:off x="-65178" y="-330807"/>
            <a:ext cx="1352650" cy="128351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6" descr="Flat Icon Green Peas. Vector Illustration. Royalty Free Cliparts, Vectors,  And Stock Illustration. Image 56552587."/>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96224" y="3574466"/>
            <a:ext cx="1074175" cy="107417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0" descr="Homemade Potato Slices Icon, Cartoon Style Stock Vector - Illustration of  food, kitchen: 193693761"/>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r="1863" b="8752"/>
          <a:stretch/>
        </p:blipFill>
        <p:spPr bwMode="auto">
          <a:xfrm>
            <a:off x="10935116" y="2607479"/>
            <a:ext cx="1092532" cy="107297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4" descr="Edamame Pea Green Bean PNG, Clipart, Bean, Computer Icons, Edamame, Food,  Grass Free PNG Download"/>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backgroundMark x1="50000" y1="46133" x2="56593" y2="44475"/>
                        <a14:backgroundMark x1="65797" y1="44613" x2="69780" y2="42956"/>
                        <a14:backgroundMark x1="85440" y1="49724" x2="65522" y2="54144"/>
                        <a14:backgroundMark x1="60989" y1="58011" x2="54808" y2="58840"/>
                        <a14:backgroundMark x1="47802" y1="60497" x2="47802" y2="60497"/>
                        <a14:backgroundMark x1="19643" y1="53315" x2="19643" y2="53315"/>
                        <a14:backgroundMark x1="16484" y1="65746" x2="26099" y2="69337"/>
                        <a14:backgroundMark x1="42582" y1="69890" x2="42582" y2="69890"/>
                        <a14:backgroundMark x1="77198" y1="63260" x2="77198" y2="63260"/>
                      </a14:backgroundRemoval>
                    </a14:imgEffect>
                  </a14:imgLayer>
                </a14:imgProps>
              </a:ext>
              <a:ext uri="{28A0092B-C50C-407E-A947-70E740481C1C}">
                <a14:useLocalDpi xmlns:a14="http://schemas.microsoft.com/office/drawing/2010/main" val="0"/>
              </a:ext>
            </a:extLst>
          </a:blip>
          <a:srcRect/>
          <a:stretch>
            <a:fillRect/>
          </a:stretch>
        </p:blipFill>
        <p:spPr bwMode="auto">
          <a:xfrm>
            <a:off x="9230273" y="5858762"/>
            <a:ext cx="1447956"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11">
            <a:clrChange>
              <a:clrFrom>
                <a:srgbClr val="FFFFFF"/>
              </a:clrFrom>
              <a:clrTo>
                <a:srgbClr val="FFFFFF">
                  <a:alpha val="0"/>
                </a:srgbClr>
              </a:clrTo>
            </a:clrChange>
          </a:blip>
          <a:stretch>
            <a:fillRect/>
          </a:stretch>
        </p:blipFill>
        <p:spPr>
          <a:xfrm>
            <a:off x="245285" y="2595975"/>
            <a:ext cx="1130353" cy="974443"/>
          </a:xfrm>
          <a:prstGeom prst="rect">
            <a:avLst/>
          </a:prstGeom>
        </p:spPr>
      </p:pic>
      <p:pic>
        <p:nvPicPr>
          <p:cNvPr id="47" name="Picture 20" descr="French fries - Free food icons"/>
          <p:cNvPicPr>
            <a:picLocks noChangeAspect="1" noChangeArrowheads="1"/>
          </p:cNvPicPr>
          <p:nvPr/>
        </p:nvPicPr>
        <p:blipFill>
          <a:blip r:embed="rId12"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0892365" y="1449029"/>
            <a:ext cx="1066062" cy="106606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13">
            <a:clrChange>
              <a:clrFrom>
                <a:srgbClr val="FFFFFF"/>
              </a:clrFrom>
              <a:clrTo>
                <a:srgbClr val="FFFFFF">
                  <a:alpha val="0"/>
                </a:srgbClr>
              </a:clrTo>
            </a:clrChange>
          </a:blip>
          <a:stretch>
            <a:fillRect/>
          </a:stretch>
        </p:blipFill>
        <p:spPr>
          <a:xfrm>
            <a:off x="10935116" y="4477930"/>
            <a:ext cx="1114048" cy="1053743"/>
          </a:xfrm>
          <a:prstGeom prst="rect">
            <a:avLst/>
          </a:prstGeom>
        </p:spPr>
      </p:pic>
      <p:pic>
        <p:nvPicPr>
          <p:cNvPr id="6" name="Picture 5"/>
          <p:cNvPicPr>
            <a:picLocks noChangeAspect="1"/>
          </p:cNvPicPr>
          <p:nvPr/>
        </p:nvPicPr>
        <p:blipFill>
          <a:blip r:embed="rId14">
            <a:clrChange>
              <a:clrFrom>
                <a:srgbClr val="FFFFFF"/>
              </a:clrFrom>
              <a:clrTo>
                <a:srgbClr val="FFFFFF">
                  <a:alpha val="0"/>
                </a:srgbClr>
              </a:clrTo>
            </a:clrChange>
          </a:blip>
          <a:stretch>
            <a:fillRect/>
          </a:stretch>
        </p:blipFill>
        <p:spPr>
          <a:xfrm>
            <a:off x="-70555" y="3822385"/>
            <a:ext cx="1329150" cy="920395"/>
          </a:xfrm>
          <a:prstGeom prst="rect">
            <a:avLst/>
          </a:prstGeom>
        </p:spPr>
      </p:pic>
      <p:pic>
        <p:nvPicPr>
          <p:cNvPr id="3074" name="Picture 2" descr="Veg Icon Png - Dark Green Vegetables Clipart, Transparent Png - kindpng"/>
          <p:cNvPicPr>
            <a:picLocks noChangeAspect="1" noChangeArrowheads="1"/>
          </p:cNvPicPr>
          <p:nvPr/>
        </p:nvPicPr>
        <p:blipFill rotWithShape="1">
          <a:blip r:embed="rId15" cstate="print">
            <a:clrChange>
              <a:clrFrom>
                <a:srgbClr val="F7F7F7"/>
              </a:clrFrom>
              <a:clrTo>
                <a:srgbClr val="F7F7F7">
                  <a:alpha val="0"/>
                </a:srgbClr>
              </a:clrTo>
            </a:clrChange>
            <a:extLst>
              <a:ext uri="{28A0092B-C50C-407E-A947-70E740481C1C}">
                <a14:useLocalDpi xmlns:a14="http://schemas.microsoft.com/office/drawing/2010/main" val="0"/>
              </a:ext>
            </a:extLst>
          </a:blip>
          <a:srcRect l="15847" r="15602"/>
          <a:stretch/>
        </p:blipFill>
        <p:spPr bwMode="auto">
          <a:xfrm>
            <a:off x="175429" y="1604177"/>
            <a:ext cx="1414339" cy="104599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4" descr="Spaghetti With Meatballs Food Icon Image Vector Illustration Design Royalty  Free Cliparts, Vectors, And Stock Illustration. Image 81885861."/>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289763" y="4420389"/>
            <a:ext cx="1788543" cy="178854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6" descr="Fish and Chips Food Icon A flat design battered fish and chips food icon with long side shadow. File is built in the CMYK color space for optimal printing. Color swatches are global so it’s easy to change colors across the document. Fried stock vector"/>
          <p:cNvPicPr>
            <a:picLocks noChangeAspect="1" noChangeArrowheads="1"/>
          </p:cNvPicPr>
          <p:nvPr/>
        </p:nvPicPr>
        <p:blipFill>
          <a:blip r:embed="rId17" cstate="print">
            <a:extLst>
              <a:ext uri="{BEBA8EAE-BF5A-486C-A8C5-ECC9F3942E4B}">
                <a14:imgProps xmlns:a14="http://schemas.microsoft.com/office/drawing/2010/main">
                  <a14:imgLayer r:embed="rId1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988595" y="5179557"/>
            <a:ext cx="1504143" cy="150414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2" descr="Hash Browns French Fries いらすとや Dokin-chan Frozen Food PNG, Clipart,  Anpanman, Commodity, Dokinchan, Food,"/>
          <p:cNvPicPr>
            <a:picLocks noChangeAspect="1" noChangeArrowheads="1"/>
          </p:cNvPicPr>
          <p:nvPr/>
        </p:nvPicPr>
        <p:blipFill>
          <a:blip r:embed="rId19" cstate="print">
            <a:extLst>
              <a:ext uri="{BEBA8EAE-BF5A-486C-A8C5-ECC9F3942E4B}">
                <a14:imgProps xmlns:a14="http://schemas.microsoft.com/office/drawing/2010/main">
                  <a14:imgLayer r:embed="rId20">
                    <a14:imgEffect>
                      <a14:backgroundRemoval t="10000" b="90000" l="9890" r="92720"/>
                    </a14:imgEffect>
                  </a14:imgLayer>
                </a14:imgProps>
              </a:ext>
              <a:ext uri="{28A0092B-C50C-407E-A947-70E740481C1C}">
                <a14:useLocalDpi xmlns:a14="http://schemas.microsoft.com/office/drawing/2010/main" val="0"/>
              </a:ext>
            </a:extLst>
          </a:blip>
          <a:srcRect/>
          <a:stretch>
            <a:fillRect/>
          </a:stretch>
        </p:blipFill>
        <p:spPr bwMode="auto">
          <a:xfrm>
            <a:off x="1046959" y="6086954"/>
            <a:ext cx="1148851" cy="72592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8" descr="Cottage Pie Vector Images (over 130)"/>
          <p:cNvPicPr>
            <a:picLocks noChangeAspect="1" noChangeArrowheads="1"/>
          </p:cNvPicPr>
          <p:nvPr/>
        </p:nvPicPr>
        <p:blipFill>
          <a:blip r:embed="rId2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432" y="5478428"/>
            <a:ext cx="1278498" cy="134296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4" descr="Nachos, food Free Icon - Icon-Icons.com"/>
          <p:cNvPicPr>
            <a:picLocks noChangeAspect="1" noChangeArrowheads="1"/>
          </p:cNvPicPr>
          <p:nvPr/>
        </p:nvPicPr>
        <p:blipFill>
          <a:blip r:embed="rId2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70558" y="6073143"/>
            <a:ext cx="1020740" cy="102074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0" descr="Tagliatelle pasta Stock Vector Image by ©viktorijareut #74351871"/>
          <p:cNvPicPr>
            <a:picLocks noChangeAspect="1" noChangeArrowheads="1"/>
          </p:cNvPicPr>
          <p:nvPr/>
        </p:nvPicPr>
        <p:blipFill>
          <a:blip r:embed="rId2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38050" y="5870840"/>
            <a:ext cx="1021308" cy="1021308"/>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509D07BC-9430-418E-A435-3A43E8060FF3}"/>
              </a:ext>
            </a:extLst>
          </p:cNvPr>
          <p:cNvSpPr txBox="1"/>
          <p:nvPr/>
        </p:nvSpPr>
        <p:spPr>
          <a:xfrm>
            <a:off x="1829423" y="892292"/>
            <a:ext cx="7920874" cy="400110"/>
          </a:xfrm>
          <a:prstGeom prst="rect">
            <a:avLst/>
          </a:prstGeom>
          <a:noFill/>
        </p:spPr>
        <p:txBody>
          <a:bodyPr wrap="square" rtlCol="0">
            <a:spAutoFit/>
          </a:bodyPr>
          <a:lstStyle/>
          <a:p>
            <a:pPr algn="ctr"/>
            <a:r>
              <a:rPr lang="en-GB" sz="2000" b="1" dirty="0">
                <a:solidFill>
                  <a:srgbClr val="E937DC"/>
                </a:solidFill>
                <a:latin typeface="Bahnschrift SemiBold" panose="020B0502040204020203" pitchFamily="34" charset="0"/>
              </a:rPr>
              <a:t>13</a:t>
            </a:r>
            <a:r>
              <a:rPr lang="en-GB" sz="2000" b="1" baseline="30000" dirty="0">
                <a:solidFill>
                  <a:srgbClr val="E937DC"/>
                </a:solidFill>
                <a:latin typeface="Bahnschrift SemiBold" panose="020B0502040204020203" pitchFamily="34" charset="0"/>
              </a:rPr>
              <a:t>th</a:t>
            </a:r>
            <a:r>
              <a:rPr lang="en-GB" sz="2000" b="1" dirty="0">
                <a:solidFill>
                  <a:srgbClr val="E937DC"/>
                </a:solidFill>
                <a:latin typeface="Bahnschrift SemiBold" panose="020B0502040204020203" pitchFamily="34" charset="0"/>
              </a:rPr>
              <a:t> Nov.-4</a:t>
            </a:r>
            <a:r>
              <a:rPr lang="en-GB" sz="2000" b="1" baseline="30000" dirty="0">
                <a:solidFill>
                  <a:srgbClr val="E937DC"/>
                </a:solidFill>
                <a:latin typeface="Bahnschrift SemiBold" panose="020B0502040204020203" pitchFamily="34" charset="0"/>
              </a:rPr>
              <a:t>th</a:t>
            </a:r>
            <a:r>
              <a:rPr lang="en-GB" sz="2000" b="1" dirty="0">
                <a:solidFill>
                  <a:srgbClr val="E937DC"/>
                </a:solidFill>
                <a:latin typeface="Bahnschrift SemiBold" panose="020B0502040204020203" pitchFamily="34" charset="0"/>
              </a:rPr>
              <a:t> Dec.2023-8</a:t>
            </a:r>
            <a:r>
              <a:rPr lang="en-GB" sz="2000" b="1" baseline="30000" dirty="0">
                <a:solidFill>
                  <a:srgbClr val="E937DC"/>
                </a:solidFill>
                <a:latin typeface="Bahnschrift SemiBold" panose="020B0502040204020203" pitchFamily="34" charset="0"/>
              </a:rPr>
              <a:t>th</a:t>
            </a:r>
            <a:r>
              <a:rPr lang="en-GB" sz="2000" b="1" dirty="0">
                <a:solidFill>
                  <a:srgbClr val="E937DC"/>
                </a:solidFill>
                <a:latin typeface="Bahnschrift SemiBold" panose="020B0502040204020203" pitchFamily="34" charset="0"/>
              </a:rPr>
              <a:t> &amp; 29</a:t>
            </a:r>
            <a:r>
              <a:rPr lang="en-GB" sz="2000" b="1" baseline="30000" dirty="0">
                <a:solidFill>
                  <a:srgbClr val="E937DC"/>
                </a:solidFill>
                <a:latin typeface="Bahnschrift SemiBold" panose="020B0502040204020203" pitchFamily="34" charset="0"/>
              </a:rPr>
              <a:t>th</a:t>
            </a:r>
            <a:r>
              <a:rPr lang="en-GB" sz="2000" b="1" dirty="0">
                <a:solidFill>
                  <a:srgbClr val="E937DC"/>
                </a:solidFill>
                <a:latin typeface="Bahnschrift SemiBold" panose="020B0502040204020203" pitchFamily="34" charset="0"/>
              </a:rPr>
              <a:t> Jan.-26</a:t>
            </a:r>
            <a:r>
              <a:rPr lang="en-GB" sz="2000" b="1" baseline="30000" dirty="0">
                <a:solidFill>
                  <a:srgbClr val="E937DC"/>
                </a:solidFill>
                <a:latin typeface="Bahnschrift SemiBold" panose="020B0502040204020203" pitchFamily="34" charset="0"/>
              </a:rPr>
              <a:t>th</a:t>
            </a:r>
            <a:r>
              <a:rPr lang="en-GB" sz="2000" b="1" dirty="0">
                <a:solidFill>
                  <a:srgbClr val="E937DC"/>
                </a:solidFill>
                <a:latin typeface="Bahnschrift SemiBold" panose="020B0502040204020203" pitchFamily="34" charset="0"/>
              </a:rPr>
              <a:t> Feb.-18</a:t>
            </a:r>
            <a:r>
              <a:rPr lang="en-GB" sz="2000" b="1" baseline="30000" dirty="0">
                <a:solidFill>
                  <a:srgbClr val="E937DC"/>
                </a:solidFill>
                <a:latin typeface="Bahnschrift SemiBold" panose="020B0502040204020203" pitchFamily="34" charset="0"/>
              </a:rPr>
              <a:t>th</a:t>
            </a:r>
            <a:r>
              <a:rPr lang="en-GB" sz="2000" b="1" dirty="0">
                <a:solidFill>
                  <a:srgbClr val="E937DC"/>
                </a:solidFill>
                <a:latin typeface="Bahnschrift SemiBold" panose="020B0502040204020203" pitchFamily="34" charset="0"/>
              </a:rPr>
              <a:t> Mar.2024</a:t>
            </a:r>
          </a:p>
        </p:txBody>
      </p:sp>
      <p:pic>
        <p:nvPicPr>
          <p:cNvPr id="29" name="Picture 28">
            <a:extLst>
              <a:ext uri="{FF2B5EF4-FFF2-40B4-BE49-F238E27FC236}">
                <a16:creationId xmlns:a16="http://schemas.microsoft.com/office/drawing/2014/main" id="{26F30E17-18EE-40A3-9863-B2357AA34AFC}"/>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9628619" y="156969"/>
            <a:ext cx="2441779" cy="1015596"/>
          </a:xfrm>
          <a:prstGeom prst="roundRect">
            <a:avLst/>
          </a:prstGeom>
          <a:ln>
            <a:noFill/>
          </a:ln>
          <a:effectLst>
            <a:outerShdw blurRad="292100" dist="139700" dir="2700000" algn="tl" rotWithShape="0">
              <a:srgbClr val="333333">
                <a:alpha val="65000"/>
              </a:srgbClr>
            </a:outerShdw>
          </a:effectLst>
        </p:spPr>
      </p:pic>
      <p:pic>
        <p:nvPicPr>
          <p:cNvPr id="34" name="Picture 4" descr="Roast chicken - Free food icons">
            <a:extLst>
              <a:ext uri="{FF2B5EF4-FFF2-40B4-BE49-F238E27FC236}">
                <a16:creationId xmlns:a16="http://schemas.microsoft.com/office/drawing/2014/main" id="{B32CE102-8540-48CA-8EB6-835680BF5EB9}"/>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715640" y="15440"/>
            <a:ext cx="1319996" cy="131999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a:extLst>
              <a:ext uri="{FF2B5EF4-FFF2-40B4-BE49-F238E27FC236}">
                <a16:creationId xmlns:a16="http://schemas.microsoft.com/office/drawing/2014/main" id="{E7B8D4DA-5348-459D-B3C9-DC8746794A58}"/>
              </a:ext>
            </a:extLst>
          </p:cNvPr>
          <p:cNvPicPr>
            <a:picLocks noChangeAspect="1"/>
          </p:cNvPicPr>
          <p:nvPr/>
        </p:nvPicPr>
        <p:blipFill>
          <a:blip r:embed="rId26">
            <a:clrChange>
              <a:clrFrom>
                <a:srgbClr val="FFFFFF"/>
              </a:clrFrom>
              <a:clrTo>
                <a:srgbClr val="FFFFFF">
                  <a:alpha val="0"/>
                </a:srgbClr>
              </a:clrTo>
            </a:clrChange>
          </a:blip>
          <a:stretch>
            <a:fillRect/>
          </a:stretch>
        </p:blipFill>
        <p:spPr>
          <a:xfrm>
            <a:off x="6250426" y="6011707"/>
            <a:ext cx="1547097" cy="1014434"/>
          </a:xfrm>
          <a:prstGeom prst="rect">
            <a:avLst/>
          </a:prstGeom>
        </p:spPr>
      </p:pic>
      <p:sp>
        <p:nvSpPr>
          <p:cNvPr id="2" name="TextBox 1">
            <a:extLst>
              <a:ext uri="{FF2B5EF4-FFF2-40B4-BE49-F238E27FC236}">
                <a16:creationId xmlns:a16="http://schemas.microsoft.com/office/drawing/2014/main" id="{EDD15911-A09C-A10A-33EF-4928AA05B5C4}"/>
              </a:ext>
            </a:extLst>
          </p:cNvPr>
          <p:cNvSpPr txBox="1"/>
          <p:nvPr/>
        </p:nvSpPr>
        <p:spPr>
          <a:xfrm>
            <a:off x="1005667" y="1204457"/>
            <a:ext cx="10053969" cy="338554"/>
          </a:xfrm>
          <a:prstGeom prst="rect">
            <a:avLst/>
          </a:prstGeom>
          <a:noFill/>
        </p:spPr>
        <p:txBody>
          <a:bodyPr wrap="square" rtlCol="0">
            <a:spAutoFit/>
          </a:bodyPr>
          <a:lstStyle/>
          <a:p>
            <a:r>
              <a:rPr lang="en-GB" sz="1600" b="1" dirty="0">
                <a:solidFill>
                  <a:srgbClr val="E937DC"/>
                </a:solidFill>
              </a:rPr>
              <a:t>Malted, Wholemeal Sliced Baguettes, Low Fat Yoghurts, Milk and Water available daily.  All Special Diets catered for.</a:t>
            </a:r>
          </a:p>
        </p:txBody>
      </p:sp>
    </p:spTree>
    <p:extLst>
      <p:ext uri="{BB962C8B-B14F-4D97-AF65-F5344CB8AC3E}">
        <p14:creationId xmlns:p14="http://schemas.microsoft.com/office/powerpoint/2010/main" val="13136588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505</TotalTime>
  <Words>520</Words>
  <Application>Microsoft Office PowerPoint</Application>
  <PresentationFormat>Widescreen</PresentationFormat>
  <Paragraphs>112</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Bahnschrift</vt:lpstr>
      <vt:lpstr>Bahnschrift SemiBold</vt:lpstr>
      <vt:lpstr>Calibri</vt:lpstr>
      <vt:lpstr>Calibri Light</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Carolyn Porter</dc:creator>
  <cp:lastModifiedBy>Luke Day</cp:lastModifiedBy>
  <cp:revision>46</cp:revision>
  <cp:lastPrinted>2023-05-10T13:55:05Z</cp:lastPrinted>
  <dcterms:created xsi:type="dcterms:W3CDTF">2022-03-04T12:50:41Z</dcterms:created>
  <dcterms:modified xsi:type="dcterms:W3CDTF">2023-12-04T08:49:35Z</dcterms:modified>
</cp:coreProperties>
</file>